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59" r:id="rId7"/>
    <p:sldId id="263" r:id="rId8"/>
    <p:sldId id="264" r:id="rId9"/>
    <p:sldId id="265" r:id="rId10"/>
    <p:sldId id="266" r:id="rId11"/>
    <p:sldId id="262" r:id="rId12"/>
    <p:sldId id="268" r:id="rId13"/>
    <p:sldId id="269" r:id="rId14"/>
    <p:sldId id="270" r:id="rId15"/>
    <p:sldId id="267" r:id="rId16"/>
    <p:sldId id="272" r:id="rId17"/>
    <p:sldId id="271" r:id="rId18"/>
    <p:sldId id="274" r:id="rId19"/>
    <p:sldId id="275" r:id="rId20"/>
    <p:sldId id="276" r:id="rId21"/>
    <p:sldId id="277" r:id="rId22"/>
    <p:sldId id="273"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9C45EE-6720-431D-9FB5-B9DAF4FFE45D}">
          <p14:sldIdLst>
            <p14:sldId id="256"/>
            <p14:sldId id="257"/>
          </p14:sldIdLst>
        </p14:section>
        <p14:section name="Project Preparation" id="{42831732-0CCD-4626-9512-745C58B12E2A}">
          <p14:sldIdLst>
            <p14:sldId id="258"/>
          </p14:sldIdLst>
        </p14:section>
        <p14:section name="IPV4 Addressing w/Infosec" id="{1DF7E0D6-6981-4E14-A33F-50E686B79A3C}">
          <p14:sldIdLst>
            <p14:sldId id="260"/>
            <p14:sldId id="261"/>
          </p14:sldIdLst>
        </p14:section>
        <p14:section name="Connectivity Test W/Infosec" id="{F997B721-E6D9-40AA-8802-2896341AEE3C}">
          <p14:sldIdLst>
            <p14:sldId id="259"/>
            <p14:sldId id="263"/>
            <p14:sldId id="264"/>
            <p14:sldId id="265"/>
            <p14:sldId id="266"/>
          </p14:sldIdLst>
        </p14:section>
        <p14:section name="IP Subnetting &amp; Loopback Interfaces" id="{87E66E7F-5C6D-4DCE-8382-95DBEC282048}">
          <p14:sldIdLst>
            <p14:sldId id="262"/>
            <p14:sldId id="268"/>
            <p14:sldId id="269"/>
            <p14:sldId id="270"/>
          </p14:sldIdLst>
        </p14:section>
        <p14:section name="Visio Network Diagram" id="{4A01224A-4641-417D-AF08-B8D7CFB4A57C}">
          <p14:sldIdLst>
            <p14:sldId id="267"/>
            <p14:sldId id="272"/>
          </p14:sldIdLst>
        </p14:section>
        <p14:section name="SOHO Wireless Network Security" id="{C00A475D-93D0-46ED-BD6D-D22610508B78}">
          <p14:sldIdLst>
            <p14:sldId id="271"/>
            <p14:sldId id="274"/>
            <p14:sldId id="275"/>
            <p14:sldId id="276"/>
            <p14:sldId id="277"/>
          </p14:sldIdLst>
        </p14:section>
        <p14:section name="Challenges and Career Skills" id="{4CBC1121-700B-44A1-BDB2-C31DFED8711D}">
          <p14:sldIdLst>
            <p14:sldId id="273"/>
            <p14:sldId id="278"/>
          </p14:sldIdLst>
        </p14:section>
        <p14:section name="Conclusion" id="{E3CB312B-E168-4E62-B9A5-C72BCD1F628C}">
          <p14:sldIdLst>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7" d="100"/>
          <a:sy n="87" d="100"/>
        </p:scale>
        <p:origin x="231"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ella Henderson" userId="1c8291edf9426175" providerId="LiveId" clId="{B0ED6D0F-22DF-4692-A30F-F6C7823F65DC}"/>
    <pc:docChg chg="modSld">
      <pc:chgData name="Luella Henderson" userId="1c8291edf9426175" providerId="LiveId" clId="{B0ED6D0F-22DF-4692-A30F-F6C7823F65DC}" dt="2022-10-17T04:11:39.017" v="10" actId="1076"/>
      <pc:docMkLst>
        <pc:docMk/>
      </pc:docMkLst>
      <pc:sldChg chg="modSp mod">
        <pc:chgData name="Luella Henderson" userId="1c8291edf9426175" providerId="LiveId" clId="{B0ED6D0F-22DF-4692-A30F-F6C7823F65DC}" dt="2022-10-17T04:11:39.017" v="10" actId="1076"/>
        <pc:sldMkLst>
          <pc:docMk/>
          <pc:sldMk cId="3644637187" sldId="272"/>
        </pc:sldMkLst>
        <pc:picChg chg="mod">
          <ac:chgData name="Luella Henderson" userId="1c8291edf9426175" providerId="LiveId" clId="{B0ED6D0F-22DF-4692-A30F-F6C7823F65DC}" dt="2022-10-17T04:11:39.017" v="10" actId="1076"/>
          <ac:picMkLst>
            <pc:docMk/>
            <pc:sldMk cId="3644637187" sldId="272"/>
            <ac:picMk id="4" creationId="{C181D18C-A62D-422B-8A46-32804F694AF1}"/>
          </ac:picMkLst>
        </pc:picChg>
      </pc:sldChg>
      <pc:sldChg chg="modSp mod">
        <pc:chgData name="Luella Henderson" userId="1c8291edf9426175" providerId="LiveId" clId="{B0ED6D0F-22DF-4692-A30F-F6C7823F65DC}" dt="2022-10-17T04:07:43.665" v="8" actId="1076"/>
        <pc:sldMkLst>
          <pc:docMk/>
          <pc:sldMk cId="1198047955" sldId="273"/>
        </pc:sldMkLst>
        <pc:spChg chg="mod">
          <ac:chgData name="Luella Henderson" userId="1c8291edf9426175" providerId="LiveId" clId="{B0ED6D0F-22DF-4692-A30F-F6C7823F65DC}" dt="2022-10-17T04:07:36.207" v="6" actId="1076"/>
          <ac:spMkLst>
            <pc:docMk/>
            <pc:sldMk cId="1198047955" sldId="273"/>
            <ac:spMk id="2" creationId="{95B9692E-E97E-C17F-1AA3-A12CF4A28BEB}"/>
          </ac:spMkLst>
        </pc:spChg>
        <pc:spChg chg="mod">
          <ac:chgData name="Luella Henderson" userId="1c8291edf9426175" providerId="LiveId" clId="{B0ED6D0F-22DF-4692-A30F-F6C7823F65DC}" dt="2022-10-17T04:07:43.665" v="8" actId="1076"/>
          <ac:spMkLst>
            <pc:docMk/>
            <pc:sldMk cId="1198047955" sldId="273"/>
            <ac:spMk id="3" creationId="{D731EA76-BF11-519E-C4D9-125291845A53}"/>
          </ac:spMkLst>
        </pc:spChg>
      </pc:sldChg>
      <pc:sldChg chg="modSp mod">
        <pc:chgData name="Luella Henderson" userId="1c8291edf9426175" providerId="LiveId" clId="{B0ED6D0F-22DF-4692-A30F-F6C7823F65DC}" dt="2022-10-17T04:07:24.485" v="4" actId="1076"/>
        <pc:sldMkLst>
          <pc:docMk/>
          <pc:sldMk cId="3227365309" sldId="278"/>
        </pc:sldMkLst>
        <pc:spChg chg="mod">
          <ac:chgData name="Luella Henderson" userId="1c8291edf9426175" providerId="LiveId" clId="{B0ED6D0F-22DF-4692-A30F-F6C7823F65DC}" dt="2022-10-17T04:07:20.936" v="3" actId="14100"/>
          <ac:spMkLst>
            <pc:docMk/>
            <pc:sldMk cId="3227365309" sldId="278"/>
            <ac:spMk id="3" creationId="{88CA5F2E-15FD-70B6-6D53-3B63407DDF14}"/>
          </ac:spMkLst>
        </pc:spChg>
        <pc:picChg chg="mod">
          <ac:chgData name="Luella Henderson" userId="1c8291edf9426175" providerId="LiveId" clId="{B0ED6D0F-22DF-4692-A30F-F6C7823F65DC}" dt="2022-10-17T04:07:24.485" v="4" actId="1076"/>
          <ac:picMkLst>
            <pc:docMk/>
            <pc:sldMk cId="3227365309" sldId="278"/>
            <ac:picMk id="5" creationId="{8A72D2CF-29E3-8D12-F142-4A4625D4D2DF}"/>
          </ac:picMkLst>
        </pc:picChg>
      </pc:sldChg>
      <pc:sldChg chg="modSp mod">
        <pc:chgData name="Luella Henderson" userId="1c8291edf9426175" providerId="LiveId" clId="{B0ED6D0F-22DF-4692-A30F-F6C7823F65DC}" dt="2022-10-17T04:07:07.587" v="1" actId="1076"/>
        <pc:sldMkLst>
          <pc:docMk/>
          <pc:sldMk cId="478634321" sldId="279"/>
        </pc:sldMkLst>
        <pc:spChg chg="mod">
          <ac:chgData name="Luella Henderson" userId="1c8291edf9426175" providerId="LiveId" clId="{B0ED6D0F-22DF-4692-A30F-F6C7823F65DC}" dt="2022-10-17T04:07:03.163" v="0" actId="1076"/>
          <ac:spMkLst>
            <pc:docMk/>
            <pc:sldMk cId="478634321" sldId="279"/>
            <ac:spMk id="2" creationId="{27207C7A-8B0E-F079-1BA3-F5501CD4C145}"/>
          </ac:spMkLst>
        </pc:spChg>
        <pc:spChg chg="mod">
          <ac:chgData name="Luella Henderson" userId="1c8291edf9426175" providerId="LiveId" clId="{B0ED6D0F-22DF-4692-A30F-F6C7823F65DC}" dt="2022-10-17T04:07:07.587" v="1" actId="1076"/>
          <ac:spMkLst>
            <pc:docMk/>
            <pc:sldMk cId="478634321" sldId="279"/>
            <ac:spMk id="3" creationId="{D0A904B5-019E-39B9-ADF3-0E1F2038491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3736057634"/>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D1F86-39B7-4A62-8C05-032CEB4D474A}"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389984766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8521920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260814761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29065655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411215873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61712023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394314378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51003875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2914516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1F86-39B7-4A62-8C05-032CEB4D474A}"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9021925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1F86-39B7-4A62-8C05-032CEB4D474A}"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351192013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1F86-39B7-4A62-8C05-032CEB4D474A}"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61238592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1F86-39B7-4A62-8C05-032CEB4D474A}"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212390579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BD1F86-39B7-4A62-8C05-032CEB4D474A}"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3711634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D1F86-39B7-4A62-8C05-032CEB4D474A}"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319237993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D1F86-39B7-4A62-8C05-032CEB4D474A}"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59736-4C09-4EFE-9307-FE9563BF0AF7}" type="slidenum">
              <a:rPr lang="en-US" smtClean="0"/>
              <a:t>‹#›</a:t>
            </a:fld>
            <a:endParaRPr lang="en-US"/>
          </a:p>
        </p:txBody>
      </p:sp>
    </p:spTree>
    <p:extLst>
      <p:ext uri="{BB962C8B-B14F-4D97-AF65-F5344CB8AC3E}">
        <p14:creationId xmlns:p14="http://schemas.microsoft.com/office/powerpoint/2010/main" val="172184708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BD1F86-39B7-4A62-8C05-032CEB4D474A}" type="datetimeFigureOut">
              <a:rPr lang="en-US" smtClean="0"/>
              <a:t>10/16/2022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459736-4C09-4EFE-9307-FE9563BF0AF7}" type="slidenum">
              <a:rPr lang="en-US" smtClean="0"/>
              <a:t>‹#›</a:t>
            </a:fld>
            <a:endParaRPr lang="en-US"/>
          </a:p>
        </p:txBody>
      </p:sp>
    </p:spTree>
    <p:extLst>
      <p:ext uri="{BB962C8B-B14F-4D97-AF65-F5344CB8AC3E}">
        <p14:creationId xmlns:p14="http://schemas.microsoft.com/office/powerpoint/2010/main" val="30142321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qsels.com/en/search?q=computer+network"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puweb.com/visibility-use-cases-network-security-architectur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outerpasswords.com/tp-link-default-router-password/" TargetMode="External"/><Relationship Id="rId2" Type="http://schemas.openxmlformats.org/officeDocument/2006/relationships/hyperlink" Target="https://www.tp-link.com/us/support/emulator/" TargetMode="External"/><Relationship Id="rId1" Type="http://schemas.openxmlformats.org/officeDocument/2006/relationships/slideLayout" Target="../slideLayouts/slideLayout2.xml"/><Relationship Id="rId6" Type="http://schemas.openxmlformats.org/officeDocument/2006/relationships/hyperlink" Target="https://consumer.ftc.gov/articles/how-secure-your-home-wi-fi-network" TargetMode="External"/><Relationship Id="rId5" Type="http://schemas.openxmlformats.org/officeDocument/2006/relationships/hyperlink" Target="https://www.geeksforgeeks.org/mac-filtering-in-computer-network/" TargetMode="External"/><Relationship Id="rId4" Type="http://schemas.openxmlformats.org/officeDocument/2006/relationships/hyperlink" Target="https://community.fs.com/blog/dhcp-vs-static-ip-differenc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ni-med.net/sagesse-project-state-of-the-art-and-next-challenge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xpixel.net/Success-Learn-Coaching-Skills-Training-Team-Hands-4864038"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BB70-600D-069F-9937-5DCB567B2751}"/>
              </a:ext>
            </a:extLst>
          </p:cNvPr>
          <p:cNvSpPr>
            <a:spLocks noGrp="1"/>
          </p:cNvSpPr>
          <p:nvPr>
            <p:ph type="ctrTitle"/>
          </p:nvPr>
        </p:nvSpPr>
        <p:spPr>
          <a:xfrm>
            <a:off x="1643270" y="5680"/>
            <a:ext cx="9144000" cy="868964"/>
          </a:xfrm>
        </p:spPr>
        <p:txBody>
          <a:bodyPr/>
          <a:lstStyle/>
          <a:p>
            <a:pPr algn="ctr"/>
            <a:r>
              <a:rPr lang="en-US" dirty="0"/>
              <a:t>Network-191</a:t>
            </a:r>
          </a:p>
        </p:txBody>
      </p:sp>
      <p:sp>
        <p:nvSpPr>
          <p:cNvPr id="3" name="Subtitle 2">
            <a:extLst>
              <a:ext uri="{FF2B5EF4-FFF2-40B4-BE49-F238E27FC236}">
                <a16:creationId xmlns:a16="http://schemas.microsoft.com/office/drawing/2014/main" id="{60889C7B-56DE-E644-7814-86F1404EFAD6}"/>
              </a:ext>
            </a:extLst>
          </p:cNvPr>
          <p:cNvSpPr>
            <a:spLocks noGrp="1"/>
          </p:cNvSpPr>
          <p:nvPr>
            <p:ph type="subTitle" idx="1"/>
          </p:nvPr>
        </p:nvSpPr>
        <p:spPr>
          <a:xfrm>
            <a:off x="1643270" y="1151695"/>
            <a:ext cx="9144000" cy="2000429"/>
          </a:xfrm>
        </p:spPr>
        <p:txBody>
          <a:bodyPr/>
          <a:lstStyle/>
          <a:p>
            <a:pPr algn="ctr"/>
            <a:r>
              <a:rPr lang="en-US" dirty="0"/>
              <a:t>Luella Tracy Henderson</a:t>
            </a:r>
          </a:p>
          <a:p>
            <a:pPr algn="ctr"/>
            <a:r>
              <a:rPr lang="en-US" dirty="0"/>
              <a:t>10/16/2022</a:t>
            </a:r>
          </a:p>
          <a:p>
            <a:pPr algn="ctr"/>
            <a:r>
              <a:rPr lang="en-US" dirty="0"/>
              <a:t>Professor Rynarzewski</a:t>
            </a:r>
          </a:p>
        </p:txBody>
      </p:sp>
      <p:pic>
        <p:nvPicPr>
          <p:cNvPr id="7" name="Picture 6">
            <a:extLst>
              <a:ext uri="{FF2B5EF4-FFF2-40B4-BE49-F238E27FC236}">
                <a16:creationId xmlns:a16="http://schemas.microsoft.com/office/drawing/2014/main" id="{589BE41C-0086-9521-44DB-2DB0CFCE73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8621" y="2650248"/>
            <a:ext cx="5054758" cy="3912639"/>
          </a:xfrm>
          <a:prstGeom prst="rect">
            <a:avLst/>
          </a:prstGeom>
        </p:spPr>
      </p:pic>
    </p:spTree>
    <p:extLst>
      <p:ext uri="{BB962C8B-B14F-4D97-AF65-F5344CB8AC3E}">
        <p14:creationId xmlns:p14="http://schemas.microsoft.com/office/powerpoint/2010/main" val="29646587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with medium confidence">
            <a:extLst>
              <a:ext uri="{FF2B5EF4-FFF2-40B4-BE49-F238E27FC236}">
                <a16:creationId xmlns:a16="http://schemas.microsoft.com/office/drawing/2014/main" id="{EC1AD341-8A0B-5386-0DF6-6CDF2302FA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6094" y="630590"/>
            <a:ext cx="6172200" cy="5778927"/>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50428" y="2517338"/>
            <a:ext cx="4916954" cy="18233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t>This screenshot shows the connectivity tests between the </a:t>
            </a:r>
            <a:r>
              <a:rPr lang="en-US" sz="1800" i="1" dirty="0"/>
              <a:t>Computer 2</a:t>
            </a:r>
            <a:r>
              <a:rPr lang="en-US" sz="1800" dirty="0"/>
              <a:t> VM and the other two devices (i.e., the </a:t>
            </a:r>
            <a:r>
              <a:rPr lang="en-US" sz="1800" i="1" dirty="0"/>
              <a:t>SOHO Router </a:t>
            </a:r>
            <a:r>
              <a:rPr lang="en-US" sz="1800" dirty="0"/>
              <a:t>VM and </a:t>
            </a:r>
            <a:r>
              <a:rPr lang="en-US" sz="1800" i="1" dirty="0"/>
              <a:t>Computer 1</a:t>
            </a:r>
            <a:r>
              <a:rPr lang="en-US" sz="1800" dirty="0"/>
              <a:t> VM).</a:t>
            </a:r>
          </a:p>
        </p:txBody>
      </p:sp>
    </p:spTree>
    <p:extLst>
      <p:ext uri="{BB962C8B-B14F-4D97-AF65-F5344CB8AC3E}">
        <p14:creationId xmlns:p14="http://schemas.microsoft.com/office/powerpoint/2010/main" val="71749885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2358-28A8-F41B-1A3E-987793481BF8}"/>
              </a:ext>
            </a:extLst>
          </p:cNvPr>
          <p:cNvSpPr>
            <a:spLocks noGrp="1"/>
          </p:cNvSpPr>
          <p:nvPr>
            <p:ph type="title"/>
          </p:nvPr>
        </p:nvSpPr>
        <p:spPr>
          <a:xfrm>
            <a:off x="976000" y="166089"/>
            <a:ext cx="10131425" cy="1456267"/>
          </a:xfrm>
        </p:spPr>
        <p:txBody>
          <a:bodyPr/>
          <a:lstStyle/>
          <a:p>
            <a:pPr algn="ctr"/>
            <a:r>
              <a:rPr lang="en-US" dirty="0"/>
              <a:t>IP Subnetting &amp; Loopback Interface</a:t>
            </a:r>
          </a:p>
        </p:txBody>
      </p:sp>
      <p:sp>
        <p:nvSpPr>
          <p:cNvPr id="3" name="Content Placeholder 2">
            <a:extLst>
              <a:ext uri="{FF2B5EF4-FFF2-40B4-BE49-F238E27FC236}">
                <a16:creationId xmlns:a16="http://schemas.microsoft.com/office/drawing/2014/main" id="{F54CC3AE-AACA-BF43-378E-72617290B3E9}"/>
              </a:ext>
            </a:extLst>
          </p:cNvPr>
          <p:cNvSpPr>
            <a:spLocks noGrp="1"/>
          </p:cNvSpPr>
          <p:nvPr>
            <p:ph idx="1"/>
          </p:nvPr>
        </p:nvSpPr>
        <p:spPr>
          <a:xfrm>
            <a:off x="975999" y="1490488"/>
            <a:ext cx="10131425" cy="3649133"/>
          </a:xfrm>
        </p:spPr>
        <p:txBody>
          <a:bodyPr/>
          <a:lstStyle/>
          <a:p>
            <a:pPr algn="ctr"/>
            <a:r>
              <a:rPr lang="en-US" dirty="0">
                <a:latin typeface="+mj-lt"/>
              </a:rPr>
              <a:t> </a:t>
            </a:r>
            <a:r>
              <a:rPr lang="en-US" sz="2800" dirty="0">
                <a:latin typeface="+mj-lt"/>
              </a:rPr>
              <a:t>I started with a class C network and divided its block of IP addresses into smaller blocks (i.e., subnets). Next, I configured two Loopback interfaces on the SOHO Router, by using IP addresses of newly created subnets, to simulate two LAN segments.</a:t>
            </a:r>
          </a:p>
        </p:txBody>
      </p:sp>
    </p:spTree>
    <p:extLst>
      <p:ext uri="{BB962C8B-B14F-4D97-AF65-F5344CB8AC3E}">
        <p14:creationId xmlns:p14="http://schemas.microsoft.com/office/powerpoint/2010/main" val="13291698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7671306" y="2367093"/>
            <a:ext cx="2514096" cy="3881309"/>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228600">
              <a:lnSpc>
                <a:spcPct val="120000"/>
              </a:lnSpc>
              <a:spcBef>
                <a:spcPct val="20000"/>
              </a:spcBef>
              <a:spcAft>
                <a:spcPts val="600"/>
              </a:spcAft>
              <a:buClr>
                <a:schemeClr val="tx1"/>
              </a:buClr>
              <a:buSzPct val="115000"/>
              <a:buFont typeface="Arial" panose="020B0604020202020204" pitchFamily="34" charset="0"/>
              <a:buChar char="•"/>
            </a:pPr>
            <a:endParaRPr lang="en-US" sz="2800" cap="all" dirty="0">
              <a:latin typeface="+mn-lt"/>
              <a:ea typeface="+mn-ea"/>
              <a:cs typeface="+mn-cs"/>
            </a:endParaRPr>
          </a:p>
        </p:txBody>
      </p:sp>
      <p:pic>
        <p:nvPicPr>
          <p:cNvPr id="12" name="Content Placeholder 11" descr="Table&#10;&#10;Description automatically generated">
            <a:extLst>
              <a:ext uri="{FF2B5EF4-FFF2-40B4-BE49-F238E27FC236}">
                <a16:creationId xmlns:a16="http://schemas.microsoft.com/office/drawing/2014/main" id="{B879B5F7-4DE5-B381-EF36-4A99AC3A86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180" y="767932"/>
            <a:ext cx="4993155" cy="4547360"/>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TextBox 2">
            <a:extLst>
              <a:ext uri="{FF2B5EF4-FFF2-40B4-BE49-F238E27FC236}">
                <a16:creationId xmlns:a16="http://schemas.microsoft.com/office/drawing/2014/main" id="{BC1C817F-D86F-5107-86CA-EFBEAC2AEF35}"/>
              </a:ext>
            </a:extLst>
          </p:cNvPr>
          <p:cNvSpPr txBox="1"/>
          <p:nvPr/>
        </p:nvSpPr>
        <p:spPr>
          <a:xfrm>
            <a:off x="195090" y="2579947"/>
            <a:ext cx="6096912" cy="923330"/>
          </a:xfrm>
          <a:prstGeom prst="rect">
            <a:avLst/>
          </a:prstGeom>
          <a:noFill/>
        </p:spPr>
        <p:txBody>
          <a:bodyPr wrap="square">
            <a:spAutoFit/>
          </a:bodyPr>
          <a:lstStyle/>
          <a:p>
            <a:pPr marL="285750" indent="-285750" algn="ctr">
              <a:buFont typeface="Arial" panose="020B0604020202020204" pitchFamily="34" charset="0"/>
              <a:buChar char="•"/>
            </a:pPr>
            <a:r>
              <a:rPr lang="en-US" sz="1800" dirty="0">
                <a:latin typeface="+mj-lt"/>
              </a:rPr>
              <a:t>This table includes two /25 subnets, listing the subnet notation, network address, first usable host address, last usable host address, and broadcast address of each subnet.</a:t>
            </a:r>
          </a:p>
        </p:txBody>
      </p:sp>
    </p:spTree>
    <p:extLst>
      <p:ext uri="{BB962C8B-B14F-4D97-AF65-F5344CB8AC3E}">
        <p14:creationId xmlns:p14="http://schemas.microsoft.com/office/powerpoint/2010/main" val="401541720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334001" y="2608596"/>
            <a:ext cx="6683394" cy="113755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nSpc>
                <a:spcPct val="90000"/>
              </a:lnSpc>
              <a:spcAft>
                <a:spcPts val="600"/>
              </a:spcAft>
              <a:buFont typeface="Arial" panose="020B0604020202020204" pitchFamily="34" charset="0"/>
              <a:buChar char="•"/>
            </a:pPr>
            <a:r>
              <a:rPr lang="en-US" sz="1800" dirty="0"/>
              <a:t>This screenshot shows both Loopback1 and Loopback2 interfaces and their correct IPv4 addresses.</a:t>
            </a:r>
          </a:p>
          <a:p>
            <a:pPr>
              <a:lnSpc>
                <a:spcPct val="90000"/>
              </a:lnSpc>
              <a:spcAft>
                <a:spcPts val="600"/>
              </a:spcAft>
            </a:pPr>
            <a:endParaRPr lang="en-US" sz="2800" cap="all" spc="-300" dirty="0">
              <a:latin typeface="+mn-lt"/>
            </a:endParaRPr>
          </a:p>
        </p:txBody>
      </p:sp>
      <p:pic>
        <p:nvPicPr>
          <p:cNvPr id="4" name="Content Placeholder 3">
            <a:extLst>
              <a:ext uri="{FF2B5EF4-FFF2-40B4-BE49-F238E27FC236}">
                <a16:creationId xmlns:a16="http://schemas.microsoft.com/office/drawing/2014/main" id="{1267D867-DA3E-029D-2F13-9C931F914D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7" r="-4" b="-4"/>
          <a:stretch/>
        </p:blipFill>
        <p:spPr>
          <a:xfrm>
            <a:off x="7270483" y="932439"/>
            <a:ext cx="4485305" cy="411480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102343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219017" y="2673720"/>
            <a:ext cx="6116077" cy="1279556"/>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nSpc>
                <a:spcPct val="120000"/>
              </a:lnSpc>
              <a:spcAft>
                <a:spcPts val="600"/>
              </a:spcAft>
              <a:buClr>
                <a:schemeClr val="tx1"/>
              </a:buClr>
              <a:buFont typeface="Arial" panose="020B0604020202020204" pitchFamily="34" charset="0"/>
              <a:buChar char="•"/>
            </a:pPr>
            <a:r>
              <a:rPr lang="en-US" sz="1800" dirty="0"/>
              <a:t>This screenshot shows two successful ping tests from the </a:t>
            </a:r>
            <a:r>
              <a:rPr lang="en-US" sz="1800" i="1" dirty="0"/>
              <a:t>Computer 1 </a:t>
            </a:r>
            <a:r>
              <a:rPr lang="en-US" sz="1800" dirty="0"/>
              <a:t>VM to the </a:t>
            </a:r>
            <a:r>
              <a:rPr lang="en-US" sz="1800" i="1" dirty="0"/>
              <a:t>Loopback 1</a:t>
            </a:r>
            <a:r>
              <a:rPr lang="en-US" sz="1800" dirty="0"/>
              <a:t> and </a:t>
            </a:r>
            <a:r>
              <a:rPr lang="en-US" sz="1800" i="1" dirty="0"/>
              <a:t>Loopback 2</a:t>
            </a:r>
            <a:r>
              <a:rPr lang="en-US" sz="1800" dirty="0"/>
              <a:t> interfaces.</a:t>
            </a:r>
          </a:p>
          <a:p>
            <a:pPr indent="-228600">
              <a:lnSpc>
                <a:spcPct val="120000"/>
              </a:lnSpc>
              <a:spcAft>
                <a:spcPts val="600"/>
              </a:spcAft>
              <a:buClr>
                <a:schemeClr val="tx1"/>
              </a:buClr>
              <a:buFont typeface="Arial" panose="020B0604020202020204" pitchFamily="34" charset="0"/>
              <a:buChar char="•"/>
            </a:pPr>
            <a:endParaRPr lang="en-US" sz="2800" cap="all" dirty="0">
              <a:latin typeface="+mn-lt"/>
              <a:ea typeface="+mn-ea"/>
              <a:cs typeface="+mn-cs"/>
            </a:endParaRPr>
          </a:p>
        </p:txBody>
      </p:sp>
      <p:pic>
        <p:nvPicPr>
          <p:cNvPr id="4" name="Picture 3">
            <a:extLst>
              <a:ext uri="{FF2B5EF4-FFF2-40B4-BE49-F238E27FC236}">
                <a16:creationId xmlns:a16="http://schemas.microsoft.com/office/drawing/2014/main" id="{1708EA48-0E14-BD2C-A2F9-A7013802CF06}"/>
              </a:ext>
            </a:extLst>
          </p:cNvPr>
          <p:cNvPicPr>
            <a:picLocks noChangeAspect="1"/>
          </p:cNvPicPr>
          <p:nvPr/>
        </p:nvPicPr>
        <p:blipFill rotWithShape="1">
          <a:blip r:embed="rId2">
            <a:extLst>
              <a:ext uri="{28A0092B-C50C-407E-A947-70E740481C1C}">
                <a14:useLocalDpi xmlns:a14="http://schemas.microsoft.com/office/drawing/2010/main" val="0"/>
              </a:ext>
            </a:extLst>
          </a:blip>
          <a:srcRect l="2021" r="7422"/>
          <a:stretch/>
        </p:blipFill>
        <p:spPr>
          <a:xfrm>
            <a:off x="6422020" y="609601"/>
            <a:ext cx="5309586"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5333519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42ED-BF93-EE59-111C-E4A8415CE2DD}"/>
              </a:ext>
            </a:extLst>
          </p:cNvPr>
          <p:cNvSpPr>
            <a:spLocks noGrp="1"/>
          </p:cNvSpPr>
          <p:nvPr>
            <p:ph type="title"/>
          </p:nvPr>
        </p:nvSpPr>
        <p:spPr>
          <a:xfrm>
            <a:off x="943147" y="609600"/>
            <a:ext cx="10131425" cy="1456267"/>
          </a:xfrm>
        </p:spPr>
        <p:txBody>
          <a:bodyPr/>
          <a:lstStyle/>
          <a:p>
            <a:pPr algn="ctr"/>
            <a:r>
              <a:rPr lang="en-US" dirty="0"/>
              <a:t>Visio Network Diagram</a:t>
            </a:r>
          </a:p>
        </p:txBody>
      </p:sp>
      <p:sp>
        <p:nvSpPr>
          <p:cNvPr id="3" name="Content Placeholder 2">
            <a:extLst>
              <a:ext uri="{FF2B5EF4-FFF2-40B4-BE49-F238E27FC236}">
                <a16:creationId xmlns:a16="http://schemas.microsoft.com/office/drawing/2014/main" id="{92392358-67E9-F5FD-251A-DFD8AF70B961}"/>
              </a:ext>
            </a:extLst>
          </p:cNvPr>
          <p:cNvSpPr>
            <a:spLocks noGrp="1"/>
          </p:cNvSpPr>
          <p:nvPr>
            <p:ph idx="1"/>
          </p:nvPr>
        </p:nvSpPr>
        <p:spPr/>
        <p:txBody>
          <a:bodyPr/>
          <a:lstStyle/>
          <a:p>
            <a:pPr algn="ctr"/>
            <a:r>
              <a:rPr lang="en-US" dirty="0">
                <a:latin typeface="+mj-lt"/>
              </a:rPr>
              <a:t>Microsoft Visio was used to create a network diagram that depicts the interconnection of the </a:t>
            </a:r>
            <a:r>
              <a:rPr lang="en-US" i="1" dirty="0">
                <a:latin typeface="+mj-lt"/>
              </a:rPr>
              <a:t>Computer 1</a:t>
            </a:r>
            <a:r>
              <a:rPr lang="en-US" dirty="0">
                <a:latin typeface="+mj-lt"/>
              </a:rPr>
              <a:t> VM, the </a:t>
            </a:r>
            <a:r>
              <a:rPr lang="en-US" i="1" dirty="0">
                <a:latin typeface="+mj-lt"/>
              </a:rPr>
              <a:t>Computer 2</a:t>
            </a:r>
            <a:r>
              <a:rPr lang="en-US" dirty="0">
                <a:latin typeface="+mj-lt"/>
              </a:rPr>
              <a:t> VM, and the </a:t>
            </a:r>
            <a:r>
              <a:rPr lang="en-US" i="1" dirty="0">
                <a:latin typeface="+mj-lt"/>
              </a:rPr>
              <a:t>SOHO Router</a:t>
            </a:r>
            <a:r>
              <a:rPr lang="en-US" dirty="0">
                <a:latin typeface="+mj-lt"/>
              </a:rPr>
              <a:t> VM.</a:t>
            </a:r>
          </a:p>
          <a:p>
            <a:pPr algn="ctr"/>
            <a:r>
              <a:rPr lang="en-US" dirty="0">
                <a:latin typeface="+mj-lt"/>
              </a:rPr>
              <a:t>What is Microsoft Visio: Microsoft Visio is a diagramming and vector graphics application.</a:t>
            </a:r>
          </a:p>
          <a:p>
            <a:pPr algn="ctr"/>
            <a:r>
              <a:rPr lang="en-US" dirty="0">
                <a:latin typeface="+mj-lt"/>
              </a:rPr>
              <a:t>Since this was my first time using Microsoft Visio I did not find it to be to challenging to use but yet easy and fun to use and play around with. </a:t>
            </a:r>
          </a:p>
        </p:txBody>
      </p:sp>
    </p:spTree>
    <p:extLst>
      <p:ext uri="{BB962C8B-B14F-4D97-AF65-F5344CB8AC3E}">
        <p14:creationId xmlns:p14="http://schemas.microsoft.com/office/powerpoint/2010/main" val="12330290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C181D18C-A62D-422B-8A46-32804F694A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890" r="10317" b="-3"/>
          <a:stretch/>
        </p:blipFill>
        <p:spPr>
          <a:xfrm>
            <a:off x="7331626" y="299508"/>
            <a:ext cx="4555574" cy="6258983"/>
          </a:xfrm>
          <a:prstGeom prst="rect">
            <a:avLst/>
          </a:prstGeom>
        </p:spPr>
      </p:pic>
      <p:sp>
        <p:nvSpPr>
          <p:cNvPr id="7" name="Title 1">
            <a:extLst>
              <a:ext uri="{FF2B5EF4-FFF2-40B4-BE49-F238E27FC236}">
                <a16:creationId xmlns:a16="http://schemas.microsoft.com/office/drawing/2014/main" id="{12570DED-E942-4274-A5C5-61D0403EDC64}"/>
              </a:ext>
            </a:extLst>
          </p:cNvPr>
          <p:cNvSpPr txBox="1">
            <a:spLocks/>
          </p:cNvSpPr>
          <p:nvPr/>
        </p:nvSpPr>
        <p:spPr>
          <a:xfrm>
            <a:off x="438036" y="3111337"/>
            <a:ext cx="6625293" cy="181109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nSpc>
                <a:spcPct val="90000"/>
              </a:lnSpc>
              <a:spcAft>
                <a:spcPts val="600"/>
              </a:spcAft>
              <a:buFont typeface="Arial" panose="020B0604020202020204" pitchFamily="34" charset="0"/>
              <a:buChar char="•"/>
            </a:pPr>
            <a:r>
              <a:rPr lang="en-US" sz="1700" dirty="0">
                <a:solidFill>
                  <a:schemeClr val="tx1">
                    <a:alpha val="80000"/>
                  </a:schemeClr>
                </a:solidFill>
                <a:latin typeface="+mn-lt"/>
                <a:ea typeface="+mn-ea"/>
                <a:cs typeface="+mn-cs"/>
              </a:rPr>
              <a:t>Microsoft Visio Network Diagram shows the interconnection between computer 1 VM, the computer 2 VM, and the SOHO Router.</a:t>
            </a:r>
          </a:p>
          <a:p>
            <a:pPr indent="-228600" algn="l">
              <a:lnSpc>
                <a:spcPct val="90000"/>
              </a:lnSpc>
              <a:spcAft>
                <a:spcPts val="600"/>
              </a:spcAft>
              <a:buFont typeface="Arial" panose="020B0604020202020204" pitchFamily="34" charset="0"/>
              <a:buChar char="•"/>
            </a:pPr>
            <a:endParaRPr lang="en-US" sz="1700" dirty="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36446371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29C0-1018-A2AB-4E63-33A380C45042}"/>
              </a:ext>
            </a:extLst>
          </p:cNvPr>
          <p:cNvSpPr>
            <a:spLocks noGrp="1"/>
          </p:cNvSpPr>
          <p:nvPr>
            <p:ph type="title"/>
          </p:nvPr>
        </p:nvSpPr>
        <p:spPr>
          <a:xfrm>
            <a:off x="1397610" y="1"/>
            <a:ext cx="10131425" cy="930826"/>
          </a:xfrm>
        </p:spPr>
        <p:txBody>
          <a:bodyPr/>
          <a:lstStyle/>
          <a:p>
            <a:pPr algn="ctr"/>
            <a:r>
              <a:rPr lang="en-US" dirty="0"/>
              <a:t>SOHO Wireless  Network and Security</a:t>
            </a:r>
          </a:p>
        </p:txBody>
      </p:sp>
      <p:sp>
        <p:nvSpPr>
          <p:cNvPr id="3" name="Content Placeholder 2">
            <a:extLst>
              <a:ext uri="{FF2B5EF4-FFF2-40B4-BE49-F238E27FC236}">
                <a16:creationId xmlns:a16="http://schemas.microsoft.com/office/drawing/2014/main" id="{8BEE1600-7C4B-75F8-116C-12A68AF983DF}"/>
              </a:ext>
            </a:extLst>
          </p:cNvPr>
          <p:cNvSpPr>
            <a:spLocks noGrp="1"/>
          </p:cNvSpPr>
          <p:nvPr>
            <p:ph idx="1"/>
          </p:nvPr>
        </p:nvSpPr>
        <p:spPr>
          <a:xfrm>
            <a:off x="855540" y="739313"/>
            <a:ext cx="10131425" cy="1927232"/>
          </a:xfrm>
        </p:spPr>
        <p:txBody>
          <a:bodyPr/>
          <a:lstStyle/>
          <a:p>
            <a:pPr algn="ctr"/>
            <a:r>
              <a:rPr lang="en-US" dirty="0">
                <a:latin typeface="+mj-lt"/>
              </a:rPr>
              <a:t>I was able to explore some router configurations that could be used to add protection to a SOHO wireless network.</a:t>
            </a:r>
          </a:p>
          <a:p>
            <a:pPr marL="0" indent="0" algn="ctr">
              <a:buNone/>
            </a:pPr>
            <a:endParaRPr lang="en-US" dirty="0">
              <a:latin typeface="+mj-lt"/>
            </a:endParaRPr>
          </a:p>
          <a:p>
            <a:pPr marL="0" indent="0">
              <a:buNone/>
            </a:pPr>
            <a:endParaRPr lang="en-US" dirty="0">
              <a:latin typeface="+mj-lt"/>
            </a:endParaRPr>
          </a:p>
        </p:txBody>
      </p:sp>
      <p:pic>
        <p:nvPicPr>
          <p:cNvPr id="10" name="Picture 9">
            <a:extLst>
              <a:ext uri="{FF2B5EF4-FFF2-40B4-BE49-F238E27FC236}">
                <a16:creationId xmlns:a16="http://schemas.microsoft.com/office/drawing/2014/main" id="{EF7ED9E5-26DF-0835-C901-FBF1A3CB19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55830" y="2363537"/>
            <a:ext cx="6280340" cy="3755150"/>
          </a:xfrm>
          <a:prstGeom prst="rect">
            <a:avLst/>
          </a:prstGeom>
        </p:spPr>
      </p:pic>
    </p:spTree>
    <p:extLst>
      <p:ext uri="{BB962C8B-B14F-4D97-AF65-F5344CB8AC3E}">
        <p14:creationId xmlns:p14="http://schemas.microsoft.com/office/powerpoint/2010/main" val="23952002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044" y="361836"/>
            <a:ext cx="7848600" cy="6876708"/>
          </a:xfrm>
        </p:spPr>
        <p:txBody>
          <a:bodyPr>
            <a:normAutofit/>
          </a:bodyPr>
          <a:lstStyle/>
          <a:p>
            <a:pPr marL="0" indent="0" algn="ctr">
              <a:spcBef>
                <a:spcPts val="0"/>
              </a:spcBef>
              <a:buNone/>
            </a:pPr>
            <a:endParaRPr lang="en-US" sz="1600" b="1" dirty="0">
              <a:solidFill>
                <a:schemeClr val="bg1"/>
              </a:solidFill>
            </a:endParaRPr>
          </a:p>
          <a:p>
            <a:pPr marL="0" indent="0" algn="ctr">
              <a:spcBef>
                <a:spcPts val="0"/>
              </a:spcBef>
              <a:buNone/>
            </a:pPr>
            <a:endParaRPr lang="en-US" sz="1600" b="1" dirty="0">
              <a:solidFill>
                <a:schemeClr val="bg1"/>
              </a:solidFill>
            </a:endParaRPr>
          </a:p>
          <a:p>
            <a:pPr marL="0" indent="0" algn="ctr">
              <a:spcBef>
                <a:spcPts val="0"/>
              </a:spcBef>
              <a:buNone/>
            </a:pPr>
            <a:endParaRPr lang="en-US" sz="1600" b="1" dirty="0">
              <a:solidFill>
                <a:schemeClr val="bg1"/>
              </a:solidFill>
            </a:endParaRPr>
          </a:p>
          <a:p>
            <a:pPr marL="0" indent="0" algn="ctr">
              <a:spcBef>
                <a:spcPts val="0"/>
              </a:spcBef>
              <a:buNone/>
            </a:pPr>
            <a:endParaRPr lang="en-US" sz="1600" b="1" dirty="0">
              <a:solidFill>
                <a:schemeClr val="bg1"/>
              </a:solidFill>
            </a:endParaRPr>
          </a:p>
          <a:p>
            <a:pPr marL="0" indent="0" algn="ctr">
              <a:spcBef>
                <a:spcPts val="0"/>
              </a:spcBef>
              <a:buNone/>
            </a:pPr>
            <a:endParaRPr lang="en-US" sz="1600" b="1" dirty="0">
              <a:solidFill>
                <a:schemeClr val="bg1"/>
              </a:solidFill>
            </a:endParaRPr>
          </a:p>
          <a:p>
            <a:pPr marL="0" indent="0" algn="ctr">
              <a:spcBef>
                <a:spcPts val="0"/>
              </a:spcBef>
              <a:buNone/>
            </a:pPr>
            <a:r>
              <a:rPr lang="en-US" sz="1600" b="1" dirty="0">
                <a:solidFill>
                  <a:schemeClr val="bg1"/>
                </a:solidFill>
              </a:rPr>
              <a:t>1.</a:t>
            </a:r>
            <a:r>
              <a:rPr lang="en-US" sz="1600" b="1"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lgn="ctr">
              <a:buNone/>
            </a:pPr>
            <a:endParaRPr lang="en-US" sz="1600" b="1" dirty="0">
              <a:ea typeface="Calibri" panose="020F0502020204030204" pitchFamily="34" charset="0"/>
              <a:cs typeface="Times New Roman" panose="02020603050405020304" pitchFamily="18" charset="0"/>
            </a:endParaRPr>
          </a:p>
          <a:p>
            <a:pPr marL="0" indent="0" algn="ctr">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The Default username and password is admin. The reason why it is important  to change both default password and username is because it makes it vulnerable to hack into to for anyone to gain access. </a:t>
            </a:r>
            <a:endParaRPr lang="en-US" sz="1050" dirty="0">
              <a:solidFill>
                <a:srgbClr val="000000"/>
              </a:solidFill>
              <a:latin typeface="Arial" panose="020B0604020202020204" pitchFamily="34" charset="0"/>
            </a:endParaRPr>
          </a:p>
          <a:p>
            <a:pPr marL="0" indent="0" algn="ctr">
              <a:spcBef>
                <a:spcPts val="0"/>
              </a:spcBef>
              <a:buNone/>
            </a:pPr>
            <a:endParaRPr lang="en-US" sz="1600" dirty="0">
              <a:ea typeface="Calibri" panose="020F0502020204030204" pitchFamily="34" charset="0"/>
              <a:cs typeface="Times New Roman" panose="02020603050405020304" pitchFamily="18" charset="0"/>
            </a:endParaRPr>
          </a:p>
          <a:p>
            <a:pPr marL="0" indent="0" algn="ctr">
              <a:spcBef>
                <a:spcPts val="0"/>
              </a:spcBef>
              <a:buNone/>
            </a:pPr>
            <a:endParaRPr lang="en-US" sz="1600" dirty="0">
              <a:ea typeface="Calibri" panose="020F0502020204030204" pitchFamily="34" charset="0"/>
              <a:cs typeface="Times New Roman" panose="02020603050405020304" pitchFamily="18" charset="0"/>
            </a:endParaRPr>
          </a:p>
          <a:p>
            <a:pPr marL="0" indent="0" algn="ctr">
              <a:spcBef>
                <a:spcPts val="0"/>
              </a:spcBef>
              <a:buNone/>
            </a:pPr>
            <a:r>
              <a:rPr lang="en-US" sz="1600"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 </a:t>
            </a: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To protect a SOHO wireless network it is best to use a static IP because it is secure than using a DHCP Server. New IP configuration management will require admin to redo the addressing process with a DHCP it is easier for the IP configuration management, it is more flexible which can leave addresses with some of them being unused meaning this can make things easier to get hacked into. </a:t>
            </a:r>
            <a:endParaRPr lang="en-US" sz="1600" b="1" dirty="0">
              <a:ea typeface="Calibri" panose="020F0502020204030204" pitchFamily="34" charset="0"/>
              <a:cs typeface="Times New Roman" panose="02020603050405020304" pitchFamily="18" charset="0"/>
            </a:endParaRPr>
          </a:p>
          <a:p>
            <a:pPr marL="0" indent="0" algn="ctr">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452613" y="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2290003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C7F5-FD81-D0FA-A951-996D59F6A41E}"/>
              </a:ext>
            </a:extLst>
          </p:cNvPr>
          <p:cNvSpPr>
            <a:spLocks noGrp="1"/>
          </p:cNvSpPr>
          <p:nvPr>
            <p:ph type="title"/>
          </p:nvPr>
        </p:nvSpPr>
        <p:spPr>
          <a:xfrm>
            <a:off x="2438401" y="152400"/>
            <a:ext cx="7429499" cy="1478570"/>
          </a:xfrm>
        </p:spPr>
        <p:txBody>
          <a:bodyPr/>
          <a:lstStyle/>
          <a:p>
            <a:pPr algn="ctr"/>
            <a:r>
              <a:rPr lang="en-US" dirty="0"/>
              <a:t>MAC Filtering</a:t>
            </a:r>
          </a:p>
        </p:txBody>
      </p:sp>
      <p:sp>
        <p:nvSpPr>
          <p:cNvPr id="3" name="Content Placeholder 2">
            <a:extLst>
              <a:ext uri="{FF2B5EF4-FFF2-40B4-BE49-F238E27FC236}">
                <a16:creationId xmlns:a16="http://schemas.microsoft.com/office/drawing/2014/main" id="{54EE5273-1167-F36C-BBBC-D099C4CC9FAC}"/>
              </a:ext>
            </a:extLst>
          </p:cNvPr>
          <p:cNvSpPr>
            <a:spLocks noGrp="1"/>
          </p:cNvSpPr>
          <p:nvPr>
            <p:ph idx="1"/>
          </p:nvPr>
        </p:nvSpPr>
        <p:spPr>
          <a:xfrm>
            <a:off x="2380061" y="1600201"/>
            <a:ext cx="7429499" cy="4191001"/>
          </a:xfrm>
        </p:spPr>
        <p:txBody>
          <a:bodyPr/>
          <a:lstStyle/>
          <a:p>
            <a:pPr marL="0" indent="0" algn="ctr">
              <a:spcBef>
                <a:spcPts val="0"/>
              </a:spcBef>
              <a:buNone/>
            </a:pPr>
            <a:r>
              <a:rPr lang="en-US" sz="1600" dirty="0">
                <a:solidFill>
                  <a:schemeClr val="bg1"/>
                </a:solidFill>
                <a:ea typeface="Calibri" panose="020F0502020204030204" pitchFamily="34" charset="0"/>
                <a:cs typeface="Times New Roman" panose="02020603050405020304" pitchFamily="18" charset="0"/>
              </a:rPr>
              <a:t>3. </a:t>
            </a:r>
            <a:r>
              <a:rPr lang="en-US" sz="1600" b="1" dirty="0">
                <a:solidFill>
                  <a:schemeClr val="bg1"/>
                </a:solidFill>
                <a:ea typeface="Calibri" panose="020F0502020204030204" pitchFamily="34" charset="0"/>
                <a:cs typeface="Times New Roman" panose="02020603050405020304" pitchFamily="18" charset="0"/>
              </a:rPr>
              <a:t>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lgn="ctr">
              <a:spcBef>
                <a:spcPts val="0"/>
              </a:spcBef>
              <a:buNone/>
            </a:pPr>
            <a:r>
              <a:rPr lang="en-US" sz="1600" b="1" dirty="0">
                <a:solidFill>
                  <a:schemeClr val="bg1"/>
                </a:solidFill>
                <a:ea typeface="Calibri" panose="020F0502020204030204" pitchFamily="34" charset="0"/>
                <a:cs typeface="Times New Roman" panose="02020603050405020304" pitchFamily="18" charset="0"/>
              </a:rPr>
              <a:t>Answer: </a:t>
            </a:r>
          </a:p>
          <a:p>
            <a:pPr marL="0" indent="0" algn="ctr">
              <a:spcBef>
                <a:spcPts val="0"/>
              </a:spcBef>
              <a:buNone/>
            </a:pPr>
            <a:endParaRPr lang="en-US" sz="1600" b="1" dirty="0">
              <a:ea typeface="Calibri" panose="020F0502020204030204" pitchFamily="34" charset="0"/>
              <a:cs typeface="Times New Roman" panose="02020603050405020304" pitchFamily="18" charset="0"/>
            </a:endParaRPr>
          </a:p>
          <a:p>
            <a:pPr marL="0" indent="0" algn="ctr">
              <a:spcBef>
                <a:spcPts val="0"/>
              </a:spcBef>
              <a:buNone/>
            </a:pPr>
            <a:r>
              <a:rPr lang="en-US" sz="1600" b="1" dirty="0">
                <a:ea typeface="Calibri" panose="020F0502020204030204" pitchFamily="34" charset="0"/>
                <a:cs typeface="Times New Roman" panose="02020603050405020304" pitchFamily="18" charset="0"/>
              </a:rPr>
              <a:t>1. </a:t>
            </a:r>
            <a:r>
              <a:rPr lang="en-US" sz="1600" dirty="0">
                <a:ea typeface="Calibri" panose="020F0502020204030204" pitchFamily="34" charset="0"/>
                <a:cs typeface="Times New Roman" panose="02020603050405020304" pitchFamily="18" charset="0"/>
              </a:rPr>
              <a:t>MAC filtering </a:t>
            </a:r>
            <a:r>
              <a:rPr lang="en-US" sz="1600" dirty="0">
                <a:latin typeface="+mj-lt"/>
              </a:rPr>
              <a:t> improves security by limiting the devices that can join a network. </a:t>
            </a:r>
          </a:p>
          <a:p>
            <a:pPr marL="0" indent="0" algn="ctr">
              <a:spcBef>
                <a:spcPts val="0"/>
              </a:spcBef>
              <a:buNone/>
            </a:pPr>
            <a:r>
              <a:rPr lang="en-US" sz="1600" b="1" dirty="0">
                <a:latin typeface="+mj-lt"/>
              </a:rPr>
              <a:t>2</a:t>
            </a:r>
            <a:r>
              <a:rPr lang="en-US" sz="1600" dirty="0">
                <a:latin typeface="+mj-lt"/>
              </a:rPr>
              <a:t>. You would use deny filtering rules when you do not want access to be gained to the AP.</a:t>
            </a:r>
          </a:p>
          <a:p>
            <a:pPr marL="0" indent="0" algn="ctr">
              <a:spcBef>
                <a:spcPts val="0"/>
              </a:spcBef>
              <a:buNone/>
            </a:pPr>
            <a:r>
              <a:rPr lang="en-US" sz="1600" b="1" dirty="0">
                <a:latin typeface="+mj-lt"/>
              </a:rPr>
              <a:t>3. </a:t>
            </a:r>
            <a:r>
              <a:rPr lang="en-US" sz="1600" dirty="0">
                <a:latin typeface="+mj-lt"/>
              </a:rPr>
              <a:t>You would allow access to filtering when access is allowed to be gained to the AP. </a:t>
            </a:r>
          </a:p>
          <a:p>
            <a:pPr marL="0" indent="0" algn="ctr">
              <a:spcBef>
                <a:spcPts val="0"/>
              </a:spcBef>
              <a:buNone/>
            </a:pPr>
            <a:r>
              <a:rPr lang="en-US" sz="1600" b="1" dirty="0">
                <a:latin typeface="+mj-lt"/>
              </a:rPr>
              <a:t>4.</a:t>
            </a:r>
            <a:r>
              <a:rPr lang="en-US" sz="1600" dirty="0">
                <a:latin typeface="+mj-lt"/>
              </a:rPr>
              <a:t> If there are no enabled functions available on the list then there will be no wireless access to the AP. </a:t>
            </a:r>
            <a:endParaRPr lang="en-US" dirty="0"/>
          </a:p>
        </p:txBody>
      </p:sp>
    </p:spTree>
    <p:extLst>
      <p:ext uri="{BB962C8B-B14F-4D97-AF65-F5344CB8AC3E}">
        <p14:creationId xmlns:p14="http://schemas.microsoft.com/office/powerpoint/2010/main" val="10618880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263E-647C-E432-EA3C-F15B9E1640FB}"/>
              </a:ext>
            </a:extLst>
          </p:cNvPr>
          <p:cNvSpPr>
            <a:spLocks noGrp="1"/>
          </p:cNvSpPr>
          <p:nvPr>
            <p:ph type="title"/>
          </p:nvPr>
        </p:nvSpPr>
        <p:spPr>
          <a:xfrm>
            <a:off x="838200" y="365125"/>
            <a:ext cx="10515600" cy="669735"/>
          </a:xfrm>
        </p:spPr>
        <p:txBody>
          <a:bodyPr>
            <a:normAutofit/>
          </a:bodyPr>
          <a:lstStyle/>
          <a:p>
            <a:pPr algn="ctr"/>
            <a:r>
              <a:rPr lang="en-US" dirty="0"/>
              <a:t>Introduction</a:t>
            </a:r>
          </a:p>
        </p:txBody>
      </p:sp>
      <p:sp>
        <p:nvSpPr>
          <p:cNvPr id="3" name="Content Placeholder 2">
            <a:extLst>
              <a:ext uri="{FF2B5EF4-FFF2-40B4-BE49-F238E27FC236}">
                <a16:creationId xmlns:a16="http://schemas.microsoft.com/office/drawing/2014/main" id="{1B0A8712-B421-DA8B-C488-1375281D4B92}"/>
              </a:ext>
            </a:extLst>
          </p:cNvPr>
          <p:cNvSpPr>
            <a:spLocks noGrp="1"/>
          </p:cNvSpPr>
          <p:nvPr>
            <p:ph idx="1"/>
          </p:nvPr>
        </p:nvSpPr>
        <p:spPr>
          <a:xfrm>
            <a:off x="838200" y="1242927"/>
            <a:ext cx="10515600" cy="4934036"/>
          </a:xfrm>
        </p:spPr>
        <p:txBody>
          <a:bodyPr>
            <a:normAutofit fontScale="92500" lnSpcReduction="10000"/>
          </a:bodyPr>
          <a:lstStyle/>
          <a:p>
            <a:pPr algn="ctr"/>
            <a:r>
              <a:rPr lang="en-US" sz="2400" dirty="0"/>
              <a:t>Hello and welcome to this presentation in this PowerPoint I will discuss the work I have demonstrated in Network-191. All of my work was done with Infosec Learning emulator. </a:t>
            </a:r>
          </a:p>
          <a:p>
            <a:endParaRPr lang="en-US" sz="2400" dirty="0"/>
          </a:p>
          <a:p>
            <a:pPr algn="ctr"/>
            <a:r>
              <a:rPr lang="en-US" sz="2400" dirty="0"/>
              <a:t>The topics I will be discussing are: </a:t>
            </a:r>
          </a:p>
          <a:p>
            <a:pPr marL="0" indent="0" algn="ctr">
              <a:buNone/>
            </a:pPr>
            <a:endParaRPr lang="en-US" sz="2400" dirty="0"/>
          </a:p>
          <a:p>
            <a:pPr algn="ctr"/>
            <a:r>
              <a:rPr lang="en-US" sz="2400" dirty="0"/>
              <a:t>IPV4 addressing. </a:t>
            </a:r>
          </a:p>
          <a:p>
            <a:pPr algn="ctr"/>
            <a:r>
              <a:rPr lang="en-US" sz="2400" dirty="0"/>
              <a:t>SOHO Router. </a:t>
            </a:r>
          </a:p>
          <a:p>
            <a:pPr algn="ctr"/>
            <a:r>
              <a:rPr lang="en-US" sz="2400" dirty="0"/>
              <a:t>Connectivity Testing.</a:t>
            </a:r>
          </a:p>
          <a:p>
            <a:pPr algn="ctr"/>
            <a:r>
              <a:rPr lang="en-US" sz="2400" dirty="0"/>
              <a:t>IP Subnetting &amp; Loop playback.</a:t>
            </a:r>
          </a:p>
          <a:p>
            <a:pPr algn="ctr"/>
            <a:r>
              <a:rPr lang="en-US" sz="2400" dirty="0"/>
              <a:t>Visio Network Diagram.</a:t>
            </a:r>
          </a:p>
          <a:p>
            <a:pPr algn="ctr"/>
            <a:r>
              <a:rPr lang="en-US" sz="2400" dirty="0"/>
              <a:t>&amp; SOHO Wireless Network Security.</a:t>
            </a:r>
          </a:p>
          <a:p>
            <a:endParaRPr lang="en-US" dirty="0"/>
          </a:p>
        </p:txBody>
      </p:sp>
    </p:spTree>
    <p:extLst>
      <p:ext uri="{BB962C8B-B14F-4D97-AF65-F5344CB8AC3E}">
        <p14:creationId xmlns:p14="http://schemas.microsoft.com/office/powerpoint/2010/main" val="106620256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782" y="866034"/>
            <a:ext cx="7848600" cy="5943600"/>
          </a:xfrm>
        </p:spPr>
        <p:txBody>
          <a:bodyPr>
            <a:normAutofit fontScale="62500" lnSpcReduction="20000"/>
          </a:bodyPr>
          <a:lstStyle/>
          <a:p>
            <a:pPr marL="0" indent="0" algn="ctr">
              <a:spcBef>
                <a:spcPts val="0"/>
              </a:spcBef>
              <a:buNone/>
            </a:pPr>
            <a:endParaRPr lang="en-US" sz="1600" b="1" dirty="0">
              <a:solidFill>
                <a:schemeClr val="bg1"/>
              </a:solidFill>
              <a:ea typeface="Calibri" panose="020F0502020204030204" pitchFamily="34" charset="0"/>
              <a:cs typeface="Calibri" panose="020F0502020204030204" pitchFamily="34" charset="0"/>
            </a:endParaRPr>
          </a:p>
          <a:p>
            <a:pPr marL="0" indent="0" algn="ctr">
              <a:spcBef>
                <a:spcPts val="0"/>
              </a:spcBef>
              <a:buNone/>
            </a:pPr>
            <a:endParaRPr lang="en-US" sz="1600" b="1" dirty="0">
              <a:solidFill>
                <a:schemeClr val="bg1"/>
              </a:solidFill>
              <a:ea typeface="Calibri" panose="020F0502020204030204" pitchFamily="34" charset="0"/>
              <a:cs typeface="Calibri" panose="020F0502020204030204" pitchFamily="34" charset="0"/>
            </a:endParaRPr>
          </a:p>
          <a:p>
            <a:pPr marL="457200" indent="-457200" algn="ctr">
              <a:buAutoNum type="arabicPeriod"/>
            </a:pPr>
            <a:r>
              <a:rPr lang="en-US" sz="2200" b="1"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lgn="ctr">
              <a:buNone/>
            </a:pPr>
            <a:endParaRPr lang="en-US" sz="2200" b="1" dirty="0">
              <a:solidFill>
                <a:srgbClr val="16191F"/>
              </a:solidFill>
              <a:ea typeface="Calibri" panose="020F0502020204030204" pitchFamily="34" charset="0"/>
              <a:cs typeface="Calibri" panose="020F0502020204030204" pitchFamily="34" charset="0"/>
            </a:endParaRPr>
          </a:p>
          <a:p>
            <a:pPr marL="0" indent="0" algn="ctr">
              <a:buNone/>
            </a:pPr>
            <a:r>
              <a:rPr lang="en-US" sz="2200" b="1" dirty="0">
                <a:ea typeface="Calibri" panose="020F0502020204030204" pitchFamily="34" charset="0"/>
                <a:cs typeface="Times New Roman" panose="02020603050405020304" pitchFamily="18" charset="0"/>
              </a:rPr>
              <a:t>Answer</a:t>
            </a:r>
            <a:r>
              <a:rPr lang="en-US" sz="2200" b="1" dirty="0">
                <a:latin typeface="+mj-lt"/>
                <a:ea typeface="Calibri" panose="020F0502020204030204" pitchFamily="34" charset="0"/>
                <a:cs typeface="Times New Roman" panose="02020603050405020304" pitchFamily="18" charset="0"/>
              </a:rPr>
              <a:t>: </a:t>
            </a:r>
            <a:r>
              <a:rPr lang="en-US" sz="2200" dirty="0">
                <a:latin typeface="+mj-lt"/>
              </a:rPr>
              <a:t>Disable Wireless Security - The wireless security function can be enabled or disabled. If disabled, the wireless stations will be able to connect the device without encryption. It is recommended strongly that you choose one of following options to enable security. </a:t>
            </a:r>
            <a:r>
              <a:rPr lang="en-US" sz="2200" b="1" dirty="0">
                <a:latin typeface="+mj-lt"/>
              </a:rPr>
              <a:t>WPA/WPA2 - Personal</a:t>
            </a:r>
            <a:r>
              <a:rPr lang="en-US" sz="2200" dirty="0">
                <a:latin typeface="+mj-lt"/>
              </a:rPr>
              <a:t> - Select WPA based on pre-shared passphrase. </a:t>
            </a:r>
            <a:r>
              <a:rPr lang="en-US" sz="2200" b="1" dirty="0">
                <a:latin typeface="+mj-lt"/>
              </a:rPr>
              <a:t>WPA/WPA2 - Enterprise</a:t>
            </a:r>
            <a:r>
              <a:rPr lang="en-US" sz="2200" dirty="0">
                <a:latin typeface="+mj-lt"/>
              </a:rPr>
              <a:t> - Select WPA based on Radius Server. </a:t>
            </a:r>
            <a:r>
              <a:rPr lang="en-US" sz="2200" b="1" dirty="0">
                <a:latin typeface="+mj-lt"/>
              </a:rPr>
              <a:t>WEP</a:t>
            </a:r>
            <a:r>
              <a:rPr lang="en-US" sz="2200" dirty="0">
                <a:latin typeface="+mj-lt"/>
              </a:rPr>
              <a:t> - Select 802.11 WEP security. It is strongly recommended to enable wireless security and select WPA2-PSK AES encryption. Longer key lengths makes the wireless security system a bit more difficult to crack and figure out. </a:t>
            </a:r>
          </a:p>
          <a:p>
            <a:pPr marL="0" indent="0" algn="ctr">
              <a:spcBef>
                <a:spcPts val="0"/>
              </a:spcBef>
              <a:buNone/>
            </a:pPr>
            <a:endParaRPr lang="en-US" sz="2200" b="1" dirty="0">
              <a:ea typeface="Calibri" panose="020F0502020204030204" pitchFamily="34" charset="0"/>
              <a:cs typeface="Times New Roman" panose="02020603050405020304" pitchFamily="18" charset="0"/>
            </a:endParaRPr>
          </a:p>
          <a:p>
            <a:pPr marL="0" indent="0" algn="ctr">
              <a:spcBef>
                <a:spcPts val="0"/>
              </a:spcBef>
              <a:buNone/>
            </a:pPr>
            <a:r>
              <a:rPr lang="en-US" sz="2200" dirty="0">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lgn="ctr">
              <a:spcBef>
                <a:spcPts val="0"/>
              </a:spcBef>
              <a:buNone/>
            </a:pPr>
            <a:r>
              <a:rPr lang="en-US" sz="2200" b="1" dirty="0">
                <a:ea typeface="Calibri" panose="020F0502020204030204" pitchFamily="34" charset="0"/>
                <a:cs typeface="Times New Roman" panose="02020603050405020304" pitchFamily="18" charset="0"/>
              </a:rPr>
              <a:t>Answer: </a:t>
            </a:r>
            <a:r>
              <a:rPr lang="en-US" sz="2200" dirty="0">
                <a:ea typeface="Calibri" panose="020F0502020204030204" pitchFamily="34" charset="0"/>
                <a:cs typeface="Times New Roman" panose="02020603050405020304" pitchFamily="18" charset="0"/>
              </a:rPr>
              <a:t>Wireless security settings using authentication and encryption protocols (RADIUS, 802.1x, PSK, TKIP, WPA2, WPA) protects the wireless access password. Change the default admin username and the password non-mandatory PW Policy. MAC Filtering- Validity of MAC Address- MAC address spoofing. Static &amp; DHCP- IP address configuration. </a:t>
            </a:r>
            <a:endParaRPr lang="en-US" sz="2200" b="1" dirty="0">
              <a:ea typeface="Calibri" panose="020F0502020204030204" pitchFamily="34" charset="0"/>
              <a:cs typeface="Times New Roman" panose="02020603050405020304" pitchFamily="18" charset="0"/>
            </a:endParaRPr>
          </a:p>
          <a:p>
            <a:pPr marL="0" indent="0" algn="ctr">
              <a:spcBef>
                <a:spcPts val="0"/>
              </a:spcBef>
              <a:buNone/>
            </a:pPr>
            <a:endParaRPr lang="en-US" sz="2200" dirty="0">
              <a:ea typeface="Calibri" panose="020F0502020204030204" pitchFamily="34" charset="0"/>
              <a:cs typeface="Times New Roman" panose="02020603050405020304" pitchFamily="18" charset="0"/>
            </a:endParaRPr>
          </a:p>
          <a:p>
            <a:pPr marL="0" indent="0" algn="ctr">
              <a:spcBef>
                <a:spcPts val="0"/>
              </a:spcBef>
              <a:buNone/>
            </a:pPr>
            <a:r>
              <a:rPr lang="en-US" sz="2200" dirty="0">
                <a:ea typeface="Calibri" panose="020F0502020204030204" pitchFamily="34" charset="0"/>
                <a:cs typeface="Times New Roman" panose="02020603050405020304" pitchFamily="18" charset="0"/>
              </a:rPr>
              <a:t>3. What would you do to protect your wireless network at home? Why?</a:t>
            </a:r>
          </a:p>
          <a:p>
            <a:pPr marL="0" indent="0" algn="ctr">
              <a:spcBef>
                <a:spcPts val="0"/>
              </a:spcBef>
              <a:buNone/>
            </a:pPr>
            <a:r>
              <a:rPr lang="en-US" sz="2200" b="1" dirty="0">
                <a:ea typeface="Calibri" panose="020F0502020204030204" pitchFamily="34" charset="0"/>
                <a:cs typeface="Times New Roman" panose="02020603050405020304" pitchFamily="18" charset="0"/>
              </a:rPr>
              <a:t>Answer: </a:t>
            </a:r>
            <a:r>
              <a:rPr lang="en-US" sz="2200" dirty="0">
                <a:ea typeface="Calibri" panose="020F0502020204030204" pitchFamily="34" charset="0"/>
                <a:cs typeface="Times New Roman" panose="02020603050405020304" pitchFamily="18" charset="0"/>
              </a:rPr>
              <a:t>Some ways to protect your wireless network at home are:</a:t>
            </a:r>
          </a:p>
          <a:p>
            <a:pPr marL="0" indent="0" algn="ctr">
              <a:spcBef>
                <a:spcPts val="0"/>
              </a:spcBef>
              <a:buNone/>
            </a:pPr>
            <a:r>
              <a:rPr lang="en-US" sz="2200" dirty="0">
                <a:ea typeface="Calibri" panose="020F0502020204030204" pitchFamily="34" charset="0"/>
                <a:cs typeface="Times New Roman" panose="02020603050405020304" pitchFamily="18" charset="0"/>
              </a:rPr>
              <a:t> Encrypting your network which makes it harder for anyone to figure out and get ahold  of your personal information, Change router preset passwords (Wi-Fi Network &amp; router admin) to something more secure and harder for anyone else to figure out, set up a separate login for guest, remember to log out as administrator on your devices. </a:t>
            </a:r>
            <a:endParaRPr lang="en-US" sz="2200" b="1" dirty="0">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755245" y="9217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SOHO Wireless Network Security</a:t>
            </a:r>
          </a:p>
        </p:txBody>
      </p:sp>
    </p:spTree>
    <p:extLst>
      <p:ext uri="{BB962C8B-B14F-4D97-AF65-F5344CB8AC3E}">
        <p14:creationId xmlns:p14="http://schemas.microsoft.com/office/powerpoint/2010/main" val="189553430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010" y="808085"/>
            <a:ext cx="7848600" cy="5562600"/>
          </a:xfrm>
        </p:spPr>
        <p:txBody>
          <a:bodyPr>
            <a:normAutofit/>
          </a:bodyPr>
          <a:lstStyle/>
          <a:p>
            <a:pPr marL="0" indent="0" algn="ctr">
              <a:spcBef>
                <a:spcPts val="0"/>
              </a:spcBef>
              <a:buNone/>
            </a:pPr>
            <a:r>
              <a:rPr lang="en-US" sz="1600" dirty="0"/>
              <a:t>1. </a:t>
            </a:r>
            <a:r>
              <a:rPr lang="en-US" sz="1600" dirty="0">
                <a:hlinkClick r:id="rId2"/>
              </a:rPr>
              <a:t>TP-Link Emulators | TP-Link</a:t>
            </a:r>
            <a:endParaRPr lang="en-US" sz="1600" dirty="0"/>
          </a:p>
          <a:p>
            <a:pPr marL="0" indent="0" algn="ctr">
              <a:spcBef>
                <a:spcPts val="0"/>
              </a:spcBef>
              <a:buNone/>
            </a:pPr>
            <a:r>
              <a:rPr lang="en-US" sz="1600" dirty="0"/>
              <a:t>2.</a:t>
            </a:r>
            <a:r>
              <a:rPr lang="en-US" sz="1600" dirty="0">
                <a:hlinkClick r:id="rId3"/>
              </a:rPr>
              <a:t> TP-LINK router login | TP-LINK Default Router Password &amp; Username (routerpasswords.com)</a:t>
            </a:r>
            <a:endParaRPr lang="en-US" sz="1600" dirty="0"/>
          </a:p>
          <a:p>
            <a:pPr marL="0" indent="0" algn="ctr">
              <a:spcBef>
                <a:spcPts val="0"/>
              </a:spcBef>
              <a:buNone/>
            </a:pPr>
            <a:r>
              <a:rPr lang="en-US" sz="1600" dirty="0"/>
              <a:t>3. </a:t>
            </a:r>
            <a:r>
              <a:rPr lang="en-US" sz="1600" dirty="0">
                <a:hlinkClick r:id="rId4"/>
              </a:rPr>
              <a:t>DHCP vs Static IP: What's the Difference? | FS Community</a:t>
            </a:r>
            <a:endParaRPr lang="en-US" sz="1600" dirty="0"/>
          </a:p>
          <a:p>
            <a:pPr marL="0" indent="0" algn="ctr">
              <a:spcBef>
                <a:spcPts val="0"/>
              </a:spcBef>
              <a:buNone/>
            </a:pPr>
            <a:r>
              <a:rPr lang="en-US" sz="1600" dirty="0"/>
              <a:t>4. </a:t>
            </a:r>
            <a:r>
              <a:rPr lang="nl-NL" sz="1600" dirty="0">
                <a:hlinkClick r:id="rId5"/>
              </a:rPr>
              <a:t>MAC Filtering in Computer Network – GeeksforGeeks</a:t>
            </a:r>
            <a:endParaRPr lang="nl-NL" sz="1600" dirty="0"/>
          </a:p>
          <a:p>
            <a:pPr marL="0" indent="0" algn="ctr">
              <a:spcBef>
                <a:spcPts val="0"/>
              </a:spcBef>
              <a:buNone/>
            </a:pPr>
            <a:r>
              <a:rPr lang="nl-NL" sz="1600" dirty="0"/>
              <a:t>5. </a:t>
            </a:r>
            <a:r>
              <a:rPr lang="en-US" sz="1600" dirty="0">
                <a:hlinkClick r:id="rId6"/>
              </a:rPr>
              <a:t>How To Secure Your Home Wi-Fi Network | Consumer Advice (ftc.gov)</a:t>
            </a:r>
            <a:endParaRPr lang="en-US" sz="1600" dirty="0"/>
          </a:p>
          <a:p>
            <a:pPr marL="0" indent="0" algn="ctr">
              <a:spcBef>
                <a:spcPts val="0"/>
              </a:spcBef>
              <a:buNone/>
            </a:pPr>
            <a:r>
              <a:rPr lang="en-US" sz="1600" dirty="0"/>
              <a:t>…</a:t>
            </a:r>
          </a:p>
          <a:p>
            <a:pPr algn="ct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294166" y="326701"/>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References</a:t>
            </a:r>
          </a:p>
        </p:txBody>
      </p:sp>
    </p:spTree>
    <p:extLst>
      <p:ext uri="{BB962C8B-B14F-4D97-AF65-F5344CB8AC3E}">
        <p14:creationId xmlns:p14="http://schemas.microsoft.com/office/powerpoint/2010/main" val="312132863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692E-E97E-C17F-1AA3-A12CF4A28BEB}"/>
              </a:ext>
            </a:extLst>
          </p:cNvPr>
          <p:cNvSpPr>
            <a:spLocks noGrp="1"/>
          </p:cNvSpPr>
          <p:nvPr>
            <p:ph type="title"/>
          </p:nvPr>
        </p:nvSpPr>
        <p:spPr>
          <a:xfrm>
            <a:off x="591804" y="47551"/>
            <a:ext cx="10515600" cy="713538"/>
          </a:xfrm>
        </p:spPr>
        <p:txBody>
          <a:bodyPr/>
          <a:lstStyle/>
          <a:p>
            <a:pPr algn="ctr"/>
            <a:r>
              <a:rPr lang="en-US" dirty="0"/>
              <a:t>Challenges</a:t>
            </a:r>
          </a:p>
        </p:txBody>
      </p:sp>
      <p:sp>
        <p:nvSpPr>
          <p:cNvPr id="3" name="Content Placeholder 2">
            <a:extLst>
              <a:ext uri="{FF2B5EF4-FFF2-40B4-BE49-F238E27FC236}">
                <a16:creationId xmlns:a16="http://schemas.microsoft.com/office/drawing/2014/main" id="{D731EA76-BF11-519E-C4D9-125291845A53}"/>
              </a:ext>
            </a:extLst>
          </p:cNvPr>
          <p:cNvSpPr>
            <a:spLocks noGrp="1"/>
          </p:cNvSpPr>
          <p:nvPr>
            <p:ph idx="1"/>
          </p:nvPr>
        </p:nvSpPr>
        <p:spPr>
          <a:xfrm>
            <a:off x="838199" y="761089"/>
            <a:ext cx="10515600" cy="2493648"/>
          </a:xfrm>
        </p:spPr>
        <p:txBody>
          <a:bodyPr/>
          <a:lstStyle/>
          <a:p>
            <a:pPr algn="ctr"/>
            <a:r>
              <a:rPr lang="en-US" dirty="0">
                <a:latin typeface="+mj-lt"/>
              </a:rPr>
              <a:t>The only challenge that I have faced while doing this class was basically getting the gist of figuring  out IP addresses fully. I am sure overtime that it is something that will come to me with practice.</a:t>
            </a:r>
          </a:p>
          <a:p>
            <a:pPr marL="0" indent="0">
              <a:buNone/>
            </a:pPr>
            <a:endParaRPr lang="en-US" dirty="0"/>
          </a:p>
        </p:txBody>
      </p:sp>
      <p:pic>
        <p:nvPicPr>
          <p:cNvPr id="5" name="Picture 4">
            <a:extLst>
              <a:ext uri="{FF2B5EF4-FFF2-40B4-BE49-F238E27FC236}">
                <a16:creationId xmlns:a16="http://schemas.microsoft.com/office/drawing/2014/main" id="{6EAEE8AE-B563-00B9-5F94-34B164A465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2768" y="3093628"/>
            <a:ext cx="5026463" cy="3476911"/>
          </a:xfrm>
          <a:prstGeom prst="rect">
            <a:avLst/>
          </a:prstGeom>
        </p:spPr>
      </p:pic>
    </p:spTree>
    <p:extLst>
      <p:ext uri="{BB962C8B-B14F-4D97-AF65-F5344CB8AC3E}">
        <p14:creationId xmlns:p14="http://schemas.microsoft.com/office/powerpoint/2010/main" val="119804795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C4FD-4CB7-9E5F-4B31-AC10CCF27C47}"/>
              </a:ext>
            </a:extLst>
          </p:cNvPr>
          <p:cNvSpPr>
            <a:spLocks noGrp="1"/>
          </p:cNvSpPr>
          <p:nvPr>
            <p:ph type="title"/>
          </p:nvPr>
        </p:nvSpPr>
        <p:spPr>
          <a:xfrm>
            <a:off x="717740" y="40779"/>
            <a:ext cx="10515600" cy="813391"/>
          </a:xfrm>
        </p:spPr>
        <p:txBody>
          <a:bodyPr/>
          <a:lstStyle/>
          <a:p>
            <a:pPr algn="ctr"/>
            <a:r>
              <a:rPr lang="en-US" dirty="0"/>
              <a:t>Career Skills</a:t>
            </a:r>
          </a:p>
        </p:txBody>
      </p:sp>
      <p:sp>
        <p:nvSpPr>
          <p:cNvPr id="3" name="Content Placeholder 2">
            <a:extLst>
              <a:ext uri="{FF2B5EF4-FFF2-40B4-BE49-F238E27FC236}">
                <a16:creationId xmlns:a16="http://schemas.microsoft.com/office/drawing/2014/main" id="{88CA5F2E-15FD-70B6-6D53-3B63407DDF14}"/>
              </a:ext>
            </a:extLst>
          </p:cNvPr>
          <p:cNvSpPr>
            <a:spLocks noGrp="1"/>
          </p:cNvSpPr>
          <p:nvPr>
            <p:ph idx="1"/>
          </p:nvPr>
        </p:nvSpPr>
        <p:spPr>
          <a:xfrm>
            <a:off x="838200" y="894798"/>
            <a:ext cx="10515600" cy="2916115"/>
          </a:xfrm>
        </p:spPr>
        <p:txBody>
          <a:bodyPr/>
          <a:lstStyle/>
          <a:p>
            <a:pPr algn="ctr"/>
            <a:r>
              <a:rPr lang="en-US" dirty="0"/>
              <a:t>Some career skills that I have learned are:</a:t>
            </a:r>
          </a:p>
          <a:p>
            <a:pPr algn="ctr"/>
            <a:endParaRPr lang="en-US" dirty="0"/>
          </a:p>
          <a:p>
            <a:pPr algn="ctr"/>
            <a:r>
              <a:rPr lang="en-US" dirty="0"/>
              <a:t>Better critical thinking</a:t>
            </a:r>
          </a:p>
          <a:p>
            <a:pPr algn="ctr"/>
            <a:r>
              <a:rPr lang="en-US" dirty="0"/>
              <a:t>Understanding </a:t>
            </a:r>
          </a:p>
          <a:p>
            <a:pPr algn="ctr"/>
            <a:r>
              <a:rPr lang="en-US" dirty="0"/>
              <a:t>Troubleshooting and problem solving</a:t>
            </a:r>
          </a:p>
          <a:p>
            <a:pPr algn="ctr"/>
            <a:endParaRPr lang="en-US" dirty="0"/>
          </a:p>
          <a:p>
            <a:pPr marL="0" indent="0" algn="ctr">
              <a:buNone/>
            </a:pPr>
            <a:endParaRPr lang="en-US" dirty="0"/>
          </a:p>
        </p:txBody>
      </p:sp>
      <p:pic>
        <p:nvPicPr>
          <p:cNvPr id="5" name="Picture 4">
            <a:extLst>
              <a:ext uri="{FF2B5EF4-FFF2-40B4-BE49-F238E27FC236}">
                <a16:creationId xmlns:a16="http://schemas.microsoft.com/office/drawing/2014/main" id="{8A72D2CF-29E3-8D12-F142-4A4625D4D2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589" y="3640736"/>
            <a:ext cx="3449533" cy="2710347"/>
          </a:xfrm>
          <a:prstGeom prst="rect">
            <a:avLst/>
          </a:prstGeom>
        </p:spPr>
      </p:pic>
    </p:spTree>
    <p:extLst>
      <p:ext uri="{BB962C8B-B14F-4D97-AF65-F5344CB8AC3E}">
        <p14:creationId xmlns:p14="http://schemas.microsoft.com/office/powerpoint/2010/main" val="322736530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7C7A-8B0E-F079-1BA3-F5501CD4C145}"/>
              </a:ext>
            </a:extLst>
          </p:cNvPr>
          <p:cNvSpPr>
            <a:spLocks noGrp="1"/>
          </p:cNvSpPr>
          <p:nvPr>
            <p:ph type="title"/>
          </p:nvPr>
        </p:nvSpPr>
        <p:spPr>
          <a:xfrm>
            <a:off x="904819" y="133237"/>
            <a:ext cx="10131425" cy="863296"/>
          </a:xfrm>
        </p:spPr>
        <p:txBody>
          <a:bodyPr/>
          <a:lstStyle/>
          <a:p>
            <a:pPr algn="ctr"/>
            <a:r>
              <a:rPr lang="en-US" dirty="0"/>
              <a:t>Conclusion</a:t>
            </a:r>
          </a:p>
        </p:txBody>
      </p:sp>
      <p:sp>
        <p:nvSpPr>
          <p:cNvPr id="3" name="Content Placeholder 2">
            <a:extLst>
              <a:ext uri="{FF2B5EF4-FFF2-40B4-BE49-F238E27FC236}">
                <a16:creationId xmlns:a16="http://schemas.microsoft.com/office/drawing/2014/main" id="{D0A904B5-019E-39B9-ADF3-0E1F20384916}"/>
              </a:ext>
            </a:extLst>
          </p:cNvPr>
          <p:cNvSpPr>
            <a:spLocks noGrp="1"/>
          </p:cNvSpPr>
          <p:nvPr>
            <p:ph idx="1"/>
          </p:nvPr>
        </p:nvSpPr>
        <p:spPr>
          <a:xfrm>
            <a:off x="959573" y="1160795"/>
            <a:ext cx="10131425" cy="5372327"/>
          </a:xfrm>
        </p:spPr>
        <p:txBody>
          <a:bodyPr>
            <a:noAutofit/>
          </a:bodyPr>
          <a:lstStyle/>
          <a:p>
            <a:pPr marL="0" indent="0" algn="ctr">
              <a:buNone/>
            </a:pPr>
            <a:r>
              <a:rPr lang="en-US" sz="1600" dirty="0"/>
              <a:t>I hope you have enjoyed my presentation</a:t>
            </a:r>
          </a:p>
          <a:p>
            <a:endParaRPr lang="en-US" sz="1600" dirty="0"/>
          </a:p>
          <a:p>
            <a:pPr marL="0" indent="0" algn="ctr">
              <a:buNone/>
            </a:pPr>
            <a:r>
              <a:rPr lang="en-US" sz="1600" dirty="0"/>
              <a:t>This class has taught me the basics of networking using and doing the following:</a:t>
            </a:r>
          </a:p>
          <a:p>
            <a:pPr marL="0" indent="0" algn="ctr">
              <a:buNone/>
            </a:pPr>
            <a:endParaRPr lang="en-US" sz="1600" dirty="0"/>
          </a:p>
          <a:p>
            <a:pPr algn="ctr"/>
            <a:r>
              <a:rPr lang="en-US" sz="1600" dirty="0"/>
              <a:t>IPV4 addressing. </a:t>
            </a:r>
          </a:p>
          <a:p>
            <a:pPr algn="ctr"/>
            <a:r>
              <a:rPr lang="en-US" sz="1600" dirty="0"/>
              <a:t>SOHO Router. </a:t>
            </a:r>
          </a:p>
          <a:p>
            <a:pPr algn="ctr"/>
            <a:r>
              <a:rPr lang="en-US" sz="1600" dirty="0"/>
              <a:t>Connectivity Testing.</a:t>
            </a:r>
          </a:p>
          <a:p>
            <a:pPr algn="ctr"/>
            <a:r>
              <a:rPr lang="en-US" sz="1600" dirty="0"/>
              <a:t>IP Subnetting &amp; Loop playback.</a:t>
            </a:r>
          </a:p>
          <a:p>
            <a:pPr algn="ctr"/>
            <a:r>
              <a:rPr lang="en-US" sz="1600" dirty="0"/>
              <a:t>Visio Network Diagram.</a:t>
            </a:r>
          </a:p>
          <a:p>
            <a:pPr algn="ctr"/>
            <a:r>
              <a:rPr lang="en-US" sz="1600" dirty="0"/>
              <a:t> SOHO Wireless Network Security.</a:t>
            </a:r>
          </a:p>
          <a:p>
            <a:pPr marL="0" indent="0" algn="ctr">
              <a:buNone/>
            </a:pPr>
            <a:endParaRPr lang="en-US" sz="1600" dirty="0"/>
          </a:p>
          <a:p>
            <a:pPr marL="0" indent="0" algn="ctr">
              <a:buNone/>
            </a:pPr>
            <a:r>
              <a:rPr lang="en-US" sz="1600" dirty="0"/>
              <a:t>This class was exciting and yet challenging as I have learned a lot and will continue to learn and go more in-depth when it comes to networking in my further classes. </a:t>
            </a:r>
          </a:p>
          <a:p>
            <a:pPr marL="0" indent="0">
              <a:buNone/>
            </a:pPr>
            <a:r>
              <a:rPr lang="en-US" sz="1600" dirty="0"/>
              <a:t> </a:t>
            </a:r>
          </a:p>
        </p:txBody>
      </p:sp>
    </p:spTree>
    <p:extLst>
      <p:ext uri="{BB962C8B-B14F-4D97-AF65-F5344CB8AC3E}">
        <p14:creationId xmlns:p14="http://schemas.microsoft.com/office/powerpoint/2010/main" val="4786343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A8B3-AFD5-E7B1-B6B4-79829FD5B0A4}"/>
              </a:ext>
            </a:extLst>
          </p:cNvPr>
          <p:cNvSpPr>
            <a:spLocks noGrp="1"/>
          </p:cNvSpPr>
          <p:nvPr>
            <p:ph type="title"/>
          </p:nvPr>
        </p:nvSpPr>
        <p:spPr>
          <a:xfrm>
            <a:off x="838200" y="62056"/>
            <a:ext cx="10131425" cy="1038510"/>
          </a:xfrm>
        </p:spPr>
        <p:txBody>
          <a:bodyPr/>
          <a:lstStyle/>
          <a:p>
            <a:pPr algn="ctr"/>
            <a:r>
              <a:rPr lang="en-US" dirty="0"/>
              <a:t>Getting Familiar with Infosec</a:t>
            </a:r>
          </a:p>
        </p:txBody>
      </p:sp>
      <p:sp>
        <p:nvSpPr>
          <p:cNvPr id="3" name="Content Placeholder 2">
            <a:extLst>
              <a:ext uri="{FF2B5EF4-FFF2-40B4-BE49-F238E27FC236}">
                <a16:creationId xmlns:a16="http://schemas.microsoft.com/office/drawing/2014/main" id="{CF34DB76-AAC7-56A5-44AC-5903009CA86E}"/>
              </a:ext>
            </a:extLst>
          </p:cNvPr>
          <p:cNvSpPr>
            <a:spLocks noGrp="1"/>
          </p:cNvSpPr>
          <p:nvPr>
            <p:ph idx="1"/>
          </p:nvPr>
        </p:nvSpPr>
        <p:spPr>
          <a:xfrm>
            <a:off x="958660" y="481839"/>
            <a:ext cx="10515600" cy="3509763"/>
          </a:xfrm>
        </p:spPr>
        <p:txBody>
          <a:bodyPr/>
          <a:lstStyle/>
          <a:p>
            <a:pPr algn="ctr"/>
            <a:r>
              <a:rPr lang="en-US" sz="2000" dirty="0"/>
              <a:t>To begin in order any of the project to have been completed DeVry University uses something called Infosec Learning. </a:t>
            </a:r>
          </a:p>
          <a:p>
            <a:pPr algn="ctr"/>
            <a:endParaRPr lang="en-US" sz="2000" dirty="0"/>
          </a:p>
          <a:p>
            <a:pPr algn="ctr"/>
            <a:r>
              <a:rPr lang="en-US" sz="2000" dirty="0"/>
              <a:t>I learned how to use the virtual machines inside of Infosec. The cool thing about infosec and the virtual machines is if you are not familiar virtual machines and infosec there are clear precise instructions on what to do. </a:t>
            </a:r>
          </a:p>
        </p:txBody>
      </p:sp>
      <p:pic>
        <p:nvPicPr>
          <p:cNvPr id="5" name="Picture 4">
            <a:extLst>
              <a:ext uri="{FF2B5EF4-FFF2-40B4-BE49-F238E27FC236}">
                <a16:creationId xmlns:a16="http://schemas.microsoft.com/office/drawing/2014/main" id="{FB8EFA5E-6C47-7867-40DC-9DA819FBCC88}"/>
              </a:ext>
            </a:extLst>
          </p:cNvPr>
          <p:cNvPicPr>
            <a:picLocks noChangeAspect="1"/>
          </p:cNvPicPr>
          <p:nvPr/>
        </p:nvPicPr>
        <p:blipFill>
          <a:blip r:embed="rId2"/>
          <a:stretch>
            <a:fillRect/>
          </a:stretch>
        </p:blipFill>
        <p:spPr>
          <a:xfrm>
            <a:off x="3767110" y="3429000"/>
            <a:ext cx="4911478" cy="3283901"/>
          </a:xfrm>
          <a:prstGeom prst="rect">
            <a:avLst/>
          </a:prstGeom>
        </p:spPr>
      </p:pic>
    </p:spTree>
    <p:extLst>
      <p:ext uri="{BB962C8B-B14F-4D97-AF65-F5344CB8AC3E}">
        <p14:creationId xmlns:p14="http://schemas.microsoft.com/office/powerpoint/2010/main" val="24906588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2D2B1627-AA27-F349-1930-1953233413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8662" y="1073425"/>
            <a:ext cx="5491503" cy="5159355"/>
          </a:xfrm>
        </p:spPr>
      </p:pic>
      <p:sp>
        <p:nvSpPr>
          <p:cNvPr id="3" name="TextBox 2">
            <a:extLst>
              <a:ext uri="{FF2B5EF4-FFF2-40B4-BE49-F238E27FC236}">
                <a16:creationId xmlns:a16="http://schemas.microsoft.com/office/drawing/2014/main" id="{9D194849-054A-5BA5-6818-DF51FAD7417B}"/>
              </a:ext>
            </a:extLst>
          </p:cNvPr>
          <p:cNvSpPr txBox="1"/>
          <p:nvPr/>
        </p:nvSpPr>
        <p:spPr>
          <a:xfrm>
            <a:off x="0" y="2708835"/>
            <a:ext cx="6096912" cy="646331"/>
          </a:xfrm>
          <a:prstGeom prst="rect">
            <a:avLst/>
          </a:prstGeom>
          <a:noFill/>
        </p:spPr>
        <p:txBody>
          <a:bodyPr wrap="square">
            <a:spAutoFit/>
          </a:bodyPr>
          <a:lstStyle/>
          <a:p>
            <a:pPr marL="285750" indent="-285750" algn="ctr">
              <a:buFont typeface="Arial" panose="020B0604020202020204" pitchFamily="34" charset="0"/>
              <a:buChar char="•"/>
            </a:pPr>
            <a:r>
              <a:rPr lang="en-US" dirty="0">
                <a:latin typeface="+mj-lt"/>
              </a:rPr>
              <a:t>The objective of this module was to implement an IPv4 addressing scheme to support a network.</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750137" y="2392772"/>
            <a:ext cx="5028218" cy="24475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t>Assigned was an IPv4 address to the SOHO Router virtual machine. </a:t>
            </a:r>
          </a:p>
        </p:txBody>
      </p:sp>
      <p:pic>
        <p:nvPicPr>
          <p:cNvPr id="10" name="Content Placeholder 9">
            <a:extLst>
              <a:ext uri="{FF2B5EF4-FFF2-40B4-BE49-F238E27FC236}">
                <a16:creationId xmlns:a16="http://schemas.microsoft.com/office/drawing/2014/main" id="{8F5A4328-FCBE-9DFD-5E06-425B81F918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7679" y="363455"/>
            <a:ext cx="5168962" cy="5923023"/>
          </a:xfrm>
        </p:spPr>
      </p:pic>
    </p:spTree>
    <p:extLst>
      <p:ext uri="{BB962C8B-B14F-4D97-AF65-F5344CB8AC3E}">
        <p14:creationId xmlns:p14="http://schemas.microsoft.com/office/powerpoint/2010/main" val="297432422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84C1-2C1D-FAA9-256D-57ADE261B854}"/>
              </a:ext>
            </a:extLst>
          </p:cNvPr>
          <p:cNvSpPr>
            <a:spLocks noGrp="1"/>
          </p:cNvSpPr>
          <p:nvPr>
            <p:ph type="title"/>
          </p:nvPr>
        </p:nvSpPr>
        <p:spPr>
          <a:xfrm>
            <a:off x="789834" y="116811"/>
            <a:ext cx="10131425" cy="1000182"/>
          </a:xfrm>
        </p:spPr>
        <p:txBody>
          <a:bodyPr/>
          <a:lstStyle/>
          <a:p>
            <a:pPr algn="ctr"/>
            <a:r>
              <a:rPr lang="en-US" dirty="0"/>
              <a:t>Connectivity Testing W/Infosec</a:t>
            </a:r>
          </a:p>
        </p:txBody>
      </p:sp>
      <p:sp>
        <p:nvSpPr>
          <p:cNvPr id="3" name="Content Placeholder 2">
            <a:extLst>
              <a:ext uri="{FF2B5EF4-FFF2-40B4-BE49-F238E27FC236}">
                <a16:creationId xmlns:a16="http://schemas.microsoft.com/office/drawing/2014/main" id="{EDC73BBF-131B-B5AE-93B2-62B047DD7219}"/>
              </a:ext>
            </a:extLst>
          </p:cNvPr>
          <p:cNvSpPr>
            <a:spLocks noGrp="1"/>
          </p:cNvSpPr>
          <p:nvPr>
            <p:ph idx="1"/>
          </p:nvPr>
        </p:nvSpPr>
        <p:spPr>
          <a:xfrm>
            <a:off x="789833" y="1025076"/>
            <a:ext cx="10131425" cy="5512610"/>
          </a:xfrm>
        </p:spPr>
        <p:txBody>
          <a:bodyPr>
            <a:normAutofit/>
          </a:bodyPr>
          <a:lstStyle/>
          <a:p>
            <a:pPr algn="ctr"/>
            <a:r>
              <a:rPr lang="en-US" sz="2800" dirty="0">
                <a:latin typeface="+mj-lt"/>
              </a:rPr>
              <a:t>A lot of functionality is built into a SOHO router. It contains a switch that supports multiple interfaces. It has routing functionality that connects your devices to the outside world (e.g., over a cable modem). It automatically performs network address translation between your LAN ports and the WAN port. Many SOHO routers also include wireless access point functionality.</a:t>
            </a:r>
          </a:p>
          <a:p>
            <a:pPr marL="0" indent="0" algn="ctr">
              <a:buNone/>
            </a:pPr>
            <a:endParaRPr lang="en-US" sz="2800" dirty="0">
              <a:latin typeface="+mj-lt"/>
            </a:endParaRPr>
          </a:p>
          <a:p>
            <a:pPr algn="ctr"/>
            <a:r>
              <a:rPr lang="en-US" sz="2800" dirty="0">
                <a:latin typeface="+mj-lt"/>
              </a:rPr>
              <a:t>Connectivity was tested among the two computers and SOHO Router.</a:t>
            </a:r>
          </a:p>
        </p:txBody>
      </p:sp>
    </p:spTree>
    <p:extLst>
      <p:ext uri="{BB962C8B-B14F-4D97-AF65-F5344CB8AC3E}">
        <p14:creationId xmlns:p14="http://schemas.microsoft.com/office/powerpoint/2010/main" val="13191044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34002" y="2918416"/>
            <a:ext cx="4949806" cy="8322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t>This screenshot shows the IPv4 address of the </a:t>
            </a:r>
            <a:r>
              <a:rPr lang="en-US" sz="1800" i="1" dirty="0"/>
              <a:t>Computer 1</a:t>
            </a:r>
            <a:r>
              <a:rPr lang="en-US" sz="1800" dirty="0"/>
              <a:t> VM.</a:t>
            </a:r>
          </a:p>
        </p:txBody>
      </p:sp>
      <p:pic>
        <p:nvPicPr>
          <p:cNvPr id="14" name="Content Placeholder 13" descr="A screenshot of a computer&#10;&#10;Description automatically generated with medium confidence">
            <a:extLst>
              <a:ext uri="{FF2B5EF4-FFF2-40B4-BE49-F238E27FC236}">
                <a16:creationId xmlns:a16="http://schemas.microsoft.com/office/drawing/2014/main" id="{D9591547-EC1D-2D4F-D9B0-67B4276620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4463" y="537507"/>
            <a:ext cx="6019800" cy="5514969"/>
          </a:xfrm>
        </p:spPr>
      </p:pic>
    </p:spTree>
    <p:extLst>
      <p:ext uri="{BB962C8B-B14F-4D97-AF65-F5344CB8AC3E}">
        <p14:creationId xmlns:p14="http://schemas.microsoft.com/office/powerpoint/2010/main" val="37836706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74294" y="2985487"/>
            <a:ext cx="4490496" cy="95136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t>This screenshot shows the IPv4 address of the </a:t>
            </a:r>
            <a:r>
              <a:rPr lang="en-US" sz="1800" i="1" dirty="0"/>
              <a:t>Computer 2</a:t>
            </a:r>
            <a:r>
              <a:rPr lang="en-US" sz="1800" dirty="0"/>
              <a:t> VM.</a:t>
            </a:r>
          </a:p>
        </p:txBody>
      </p:sp>
      <p:pic>
        <p:nvPicPr>
          <p:cNvPr id="10" name="Content Placeholder 9" descr="A screenshot of a computer&#10;&#10;Description automatically generated with medium confidence">
            <a:extLst>
              <a:ext uri="{FF2B5EF4-FFF2-40B4-BE49-F238E27FC236}">
                <a16:creationId xmlns:a16="http://schemas.microsoft.com/office/drawing/2014/main" id="{A7F9C8DB-DBDE-5E5D-B8B7-F62D26585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3248" y="646103"/>
            <a:ext cx="6004458" cy="5416976"/>
          </a:xfrm>
        </p:spPr>
      </p:pic>
    </p:spTree>
    <p:extLst>
      <p:ext uri="{BB962C8B-B14F-4D97-AF65-F5344CB8AC3E}">
        <p14:creationId xmlns:p14="http://schemas.microsoft.com/office/powerpoint/2010/main" val="336828564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39478" y="2708295"/>
            <a:ext cx="5092168" cy="12614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t>This screenshot shows the connectivity tests between the </a:t>
            </a:r>
            <a:r>
              <a:rPr lang="en-US" sz="1800" i="1" dirty="0"/>
              <a:t>Computer 1</a:t>
            </a:r>
            <a:r>
              <a:rPr lang="en-US" sz="1800" dirty="0"/>
              <a:t> VM and the other two devices (i.e., the </a:t>
            </a:r>
            <a:r>
              <a:rPr lang="en-US" sz="1800" i="1" dirty="0"/>
              <a:t>SOHO Router </a:t>
            </a:r>
            <a:r>
              <a:rPr lang="en-US" sz="1800" dirty="0"/>
              <a:t>VM and </a:t>
            </a:r>
            <a:r>
              <a:rPr lang="en-US" sz="1800" i="1" dirty="0"/>
              <a:t>Computer 2</a:t>
            </a:r>
            <a:r>
              <a:rPr lang="en-US" sz="1800" dirty="0"/>
              <a:t> VM).</a:t>
            </a:r>
          </a:p>
        </p:txBody>
      </p:sp>
      <p:pic>
        <p:nvPicPr>
          <p:cNvPr id="18" name="Content Placeholder 17" descr="Graphical user interface, text&#10;&#10;Description automatically generated">
            <a:extLst>
              <a:ext uri="{FF2B5EF4-FFF2-40B4-BE49-F238E27FC236}">
                <a16:creationId xmlns:a16="http://schemas.microsoft.com/office/drawing/2014/main" id="{9C50EF0E-A949-8EB2-010E-9F232DA70C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7772" y="762000"/>
            <a:ext cx="6172200" cy="5491322"/>
          </a:xfrm>
        </p:spPr>
      </p:pic>
    </p:spTree>
    <p:extLst>
      <p:ext uri="{BB962C8B-B14F-4D97-AF65-F5344CB8AC3E}">
        <p14:creationId xmlns:p14="http://schemas.microsoft.com/office/powerpoint/2010/main" val="141432389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45</TotalTime>
  <Words>1441</Words>
  <Application>Microsoft Office PowerPoint</Application>
  <PresentationFormat>Widescreen</PresentationFormat>
  <Paragraphs>112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Celestial</vt:lpstr>
      <vt:lpstr>Network-191</vt:lpstr>
      <vt:lpstr>Introduction</vt:lpstr>
      <vt:lpstr>Getting Familiar with Infosec</vt:lpstr>
      <vt:lpstr>PowerPoint Presentation</vt:lpstr>
      <vt:lpstr>PowerPoint Presentation</vt:lpstr>
      <vt:lpstr>Connectivity Testing W/Infosec</vt:lpstr>
      <vt:lpstr>PowerPoint Presentation</vt:lpstr>
      <vt:lpstr>PowerPoint Presentation</vt:lpstr>
      <vt:lpstr>PowerPoint Presentation</vt:lpstr>
      <vt:lpstr>PowerPoint Presentation</vt:lpstr>
      <vt:lpstr>IP Subnetting &amp; Loopback Interface</vt:lpstr>
      <vt:lpstr>PowerPoint Presentation</vt:lpstr>
      <vt:lpstr>PowerPoint Presentation</vt:lpstr>
      <vt:lpstr>PowerPoint Presentation</vt:lpstr>
      <vt:lpstr>Visio Network Diagram</vt:lpstr>
      <vt:lpstr>PowerPoint Presentation</vt:lpstr>
      <vt:lpstr>SOHO Wireless  Network and Security</vt:lpstr>
      <vt:lpstr>PowerPoint Presentation</vt:lpstr>
      <vt:lpstr>MAC Filtering</vt:lpstr>
      <vt:lpstr>PowerPoint Presentation</vt:lpstr>
      <vt:lpstr>PowerPoint Presentation</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Network-191</dc:title>
  <dc:creator>Luella Henderson</dc:creator>
  <cp:lastModifiedBy>Luella Henderson</cp:lastModifiedBy>
  <cp:revision>1</cp:revision>
  <dcterms:created xsi:type="dcterms:W3CDTF">2022-10-17T03:27:14Z</dcterms:created>
  <dcterms:modified xsi:type="dcterms:W3CDTF">2022-10-17T04:12:30Z</dcterms:modified>
</cp:coreProperties>
</file>