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5" r:id="rId4"/>
  </p:sldMasterIdLst>
  <p:notesMasterIdLst>
    <p:notesMasterId r:id="rId33"/>
  </p:notesMasterIdLst>
  <p:handoutMasterIdLst>
    <p:handoutMasterId r:id="rId34"/>
  </p:handoutMasterIdLst>
  <p:sldIdLst>
    <p:sldId id="256" r:id="rId5"/>
    <p:sldId id="257" r:id="rId6"/>
    <p:sldId id="290" r:id="rId7"/>
    <p:sldId id="263" r:id="rId8"/>
    <p:sldId id="264" r:id="rId9"/>
    <p:sldId id="291" r:id="rId10"/>
    <p:sldId id="261" r:id="rId11"/>
    <p:sldId id="278" r:id="rId12"/>
    <p:sldId id="279" r:id="rId13"/>
    <p:sldId id="292" r:id="rId14"/>
    <p:sldId id="280" r:id="rId15"/>
    <p:sldId id="281" r:id="rId16"/>
    <p:sldId id="282" r:id="rId17"/>
    <p:sldId id="283" r:id="rId18"/>
    <p:sldId id="289" r:id="rId19"/>
    <p:sldId id="285" r:id="rId20"/>
    <p:sldId id="286" r:id="rId21"/>
    <p:sldId id="287" r:id="rId22"/>
    <p:sldId id="293" r:id="rId23"/>
    <p:sldId id="294" r:id="rId24"/>
    <p:sldId id="295" r:id="rId25"/>
    <p:sldId id="296" r:id="rId26"/>
    <p:sldId id="297" r:id="rId27"/>
    <p:sldId id="298" r:id="rId28"/>
    <p:sldId id="258" r:id="rId29"/>
    <p:sldId id="259" r:id="rId30"/>
    <p:sldId id="260" r:id="rId31"/>
    <p:sldId id="275"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9015197C-ADB5-4E65-ABDC-F0386163F215}">
          <p14:sldIdLst>
            <p14:sldId id="256"/>
          </p14:sldIdLst>
        </p14:section>
        <p14:section name="Introduction" id="{DCBE424A-F96E-40FB-B8D4-D5C26779B01F}">
          <p14:sldIdLst>
            <p14:sldId id="257"/>
          </p14:sldIdLst>
        </p14:section>
        <p14:section name="Module 2" id="{5ABD3FC6-4C22-4F87-A8DB-1944FC89E386}">
          <p14:sldIdLst>
            <p14:sldId id="290"/>
            <p14:sldId id="263"/>
            <p14:sldId id="264"/>
          </p14:sldIdLst>
        </p14:section>
        <p14:section name="Module 3" id="{16879289-BEF4-4369-BCC3-4AD9C3E2F657}">
          <p14:sldIdLst>
            <p14:sldId id="291"/>
            <p14:sldId id="261"/>
            <p14:sldId id="278"/>
            <p14:sldId id="279"/>
          </p14:sldIdLst>
        </p14:section>
        <p14:section name="Module 4" id="{6ED9A073-1224-40B9-8995-0DDFBCC6E1AB}">
          <p14:sldIdLst>
            <p14:sldId id="292"/>
            <p14:sldId id="280"/>
            <p14:sldId id="281"/>
            <p14:sldId id="282"/>
            <p14:sldId id="283"/>
          </p14:sldIdLst>
        </p14:section>
        <p14:section name="Module 5" id="{5B30A795-11B6-442F-A363-A43E7049C78B}">
          <p14:sldIdLst>
            <p14:sldId id="289"/>
            <p14:sldId id="285"/>
            <p14:sldId id="286"/>
            <p14:sldId id="287"/>
            <p14:sldId id="293"/>
          </p14:sldIdLst>
        </p14:section>
        <p14:section name="Module 6" id="{52DC1F8F-54CA-4BCE-BF1D-65BA32FB9D67}">
          <p14:sldIdLst>
            <p14:sldId id="294"/>
            <p14:sldId id="295"/>
            <p14:sldId id="296"/>
            <p14:sldId id="297"/>
            <p14:sldId id="298"/>
          </p14:sldIdLst>
        </p14:section>
        <p14:section name="Challenges" id="{F7C48076-661F-49C2-A717-E0E2F6CECFC7}">
          <p14:sldIdLst>
            <p14:sldId id="258"/>
          </p14:sldIdLst>
        </p14:section>
        <p14:section name="Career Skills/Conclusion" id="{D5E31839-674C-4172-9E8A-0E3FC45EE2EB}">
          <p14:sldIdLst>
            <p14:sldId id="259"/>
            <p14:sldId id="260"/>
            <p14:sldId id="27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8" autoAdjust="0"/>
    <p:restoredTop sz="94718" autoAdjust="0"/>
  </p:normalViewPr>
  <p:slideViewPr>
    <p:cSldViewPr snapToGrid="0">
      <p:cViewPr varScale="1">
        <p:scale>
          <a:sx n="75" d="100"/>
          <a:sy n="75" d="100"/>
        </p:scale>
        <p:origin x="174" y="3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6" d="100"/>
        <a:sy n="126"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diagrams/_rels/data4.xml.rels><?xml version="1.0" encoding="UTF-8" standalone="yes"?>
<Relationships xmlns="http://schemas.openxmlformats.org/package/2006/relationships"><Relationship Id="rId2" Type="http://schemas.openxmlformats.org/officeDocument/2006/relationships/hyperlink" Target="https://www.lifewire.com/ping-command-2618099" TargetMode="External"/><Relationship Id="rId1" Type="http://schemas.openxmlformats.org/officeDocument/2006/relationships/hyperlink" Target="https://www.bing.com/videos/search?q=what+operating+systems+use+the+ping+command+for+20&amp;qpvt=what+operating+systems+use+the+ping+command+for+20&amp;view=detail&amp;mid=ACDDB9E440626F31AA6BACDDB9E440626F31AA6B&amp;&amp;FORM=VRDGAR&amp;ru=%2Fvideos%2Fsearch%3Fq%3Dwhat%2Boperating%2Bsystems%2Buse%2Bthe%2Bping%2Bcommand%2Bfor%2B20%26qpvt%3Dwhat%2Boperating%2Bsystems%2Buse%2Bthe%2Bping%2Bcommand%2Bfor%2B20%26FORM%3DVDRE" TargetMode="External"/></Relationships>
</file>

<file path=ppt/diagrams/_rels/data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hyperlink" Target="https://ubuntu.com/server/docs/security-certificates" TargetMode="External"/><Relationship Id="rId1" Type="http://schemas.openxmlformats.org/officeDocument/2006/relationships/hyperlink" Target="https://www.youtube.com/watch?v=xNk8fZCuCMU" TargetMode="Externa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7.xml.rels><?xml version="1.0" encoding="UTF-8" standalone="yes"?>
<Relationships xmlns="http://schemas.openxmlformats.org/package/2006/relationships"><Relationship Id="rId2" Type="http://schemas.openxmlformats.org/officeDocument/2006/relationships/hyperlink" Target="https://devryu.instructure.com/courses/97663/assignments/3091243?module_item_id=12777778" TargetMode="External"/><Relationship Id="rId1" Type="http://schemas.openxmlformats.org/officeDocument/2006/relationships/hyperlink" Target="https://www.firewall.cx/networking/network-fundamentals/firewall-topologies-dmz-zone.html" TargetMode="External"/></Relationships>
</file>

<file path=ppt/diagrams/_rels/drawing4.xml.rels><?xml version="1.0" encoding="UTF-8" standalone="yes"?>
<Relationships xmlns="http://schemas.openxmlformats.org/package/2006/relationships"><Relationship Id="rId2" Type="http://schemas.openxmlformats.org/officeDocument/2006/relationships/hyperlink" Target="https://www.lifewire.com/ping-command-2618099" TargetMode="External"/><Relationship Id="rId1" Type="http://schemas.openxmlformats.org/officeDocument/2006/relationships/hyperlink" Target="https://www.bing.com/videos/search?q=what+operating+systems+use+the+ping+command+for+20&amp;qpvt=what+operating+systems+use+the+ping+command+for+20&amp;view=detail&amp;mid=ACDDB9E440626F31AA6BACDDB9E440626F31AA6B&amp;&amp;FORM=VRDGAR&amp;ru=%2Fvideos%2Fsearch%3Fq%3Dwhat%2Boperating%2Bsystems%2Buse%2Bthe%2Bping%2Bcommand%2Bfor%2B20%26qpvt%3Dwhat%2Boperating%2Bsystems%2Buse%2Bthe%2Bping%2Bcommand%2Bfor%2B20%26FORM%3DVDRE" TargetMode="External"/></Relationships>
</file>

<file path=ppt/diagrams/_rels/drawing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hyperlink" Target="https://www.youtube.com/watch?v=xNk8fZCuCMU" TargetMode="External"/><Relationship Id="rId7" Type="http://schemas.openxmlformats.org/officeDocument/2006/relationships/image" Target="../media/image20.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hyperlink" Target="https://ubuntu.com/server/docs/security-certificates" TargetMode="External"/><Relationship Id="rId5" Type="http://schemas.openxmlformats.org/officeDocument/2006/relationships/image" Target="../media/image19.svg"/><Relationship Id="rId4" Type="http://schemas.openxmlformats.org/officeDocument/2006/relationships/image" Target="../media/image18.png"/></Relationships>
</file>

<file path=ppt/diagrams/_rels/drawing7.xml.rels><?xml version="1.0" encoding="UTF-8" standalone="yes"?>
<Relationships xmlns="http://schemas.openxmlformats.org/package/2006/relationships"><Relationship Id="rId2" Type="http://schemas.openxmlformats.org/officeDocument/2006/relationships/hyperlink" Target="https://devryu.instructure.com/courses/97663/assignments/3091243?module_item_id=12777778" TargetMode="External"/><Relationship Id="rId1" Type="http://schemas.openxmlformats.org/officeDocument/2006/relationships/hyperlink" Target="https://www.firewall.cx/networking/network-fundamentals/firewall-topologies-dmz-zone.html"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AA4C58-7501-4242-8BAD-3D2316785528}"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DDD8C162-229E-4452-828C-8085865B35AC}">
      <dgm:prSet/>
      <dgm:spPr/>
      <dgm:t>
        <a:bodyPr/>
        <a:lstStyle/>
        <a:p>
          <a:r>
            <a:rPr lang="en-US" b="0" i="0"/>
            <a:t>Luella Tracy Henderson</a:t>
          </a:r>
          <a:endParaRPr lang="en-US"/>
        </a:p>
      </dgm:t>
    </dgm:pt>
    <dgm:pt modelId="{BCF274C2-6EC0-46F4-9CE1-52A28DC36784}" type="parTrans" cxnId="{EEADADC2-AF70-4531-B845-436502B7DA05}">
      <dgm:prSet/>
      <dgm:spPr/>
      <dgm:t>
        <a:bodyPr/>
        <a:lstStyle/>
        <a:p>
          <a:endParaRPr lang="en-US"/>
        </a:p>
      </dgm:t>
    </dgm:pt>
    <dgm:pt modelId="{C268175D-3403-4DCB-8C8E-725F486483E6}" type="sibTrans" cxnId="{EEADADC2-AF70-4531-B845-436502B7DA05}">
      <dgm:prSet/>
      <dgm:spPr/>
      <dgm:t>
        <a:bodyPr/>
        <a:lstStyle/>
        <a:p>
          <a:endParaRPr lang="en-US"/>
        </a:p>
      </dgm:t>
    </dgm:pt>
    <dgm:pt modelId="{BFBB8959-346A-49B7-94F2-F61D7B371238}">
      <dgm:prSet/>
      <dgm:spPr/>
      <dgm:t>
        <a:bodyPr/>
        <a:lstStyle/>
        <a:p>
          <a:r>
            <a:rPr lang="en-US" b="0" i="0" dirty="0"/>
            <a:t>10/21/2023</a:t>
          </a:r>
          <a:endParaRPr lang="en-US" dirty="0"/>
        </a:p>
      </dgm:t>
    </dgm:pt>
    <dgm:pt modelId="{197BCDEE-FCA8-4714-84E7-C40194B622CC}" type="parTrans" cxnId="{F3E74B1A-E60D-4A5C-B469-D63B29FB3C8F}">
      <dgm:prSet/>
      <dgm:spPr/>
      <dgm:t>
        <a:bodyPr/>
        <a:lstStyle/>
        <a:p>
          <a:endParaRPr lang="en-US"/>
        </a:p>
      </dgm:t>
    </dgm:pt>
    <dgm:pt modelId="{C20D300F-FCC3-4013-A399-3E4D28D7AFE7}" type="sibTrans" cxnId="{F3E74B1A-E60D-4A5C-B469-D63B29FB3C8F}">
      <dgm:prSet/>
      <dgm:spPr/>
      <dgm:t>
        <a:bodyPr/>
        <a:lstStyle/>
        <a:p>
          <a:endParaRPr lang="en-US"/>
        </a:p>
      </dgm:t>
    </dgm:pt>
    <dgm:pt modelId="{18EB9A3E-45B1-4909-9373-A8305C54A2FB}" type="pres">
      <dgm:prSet presAssocID="{B6AA4C58-7501-4242-8BAD-3D2316785528}" presName="diagram" presStyleCnt="0">
        <dgm:presLayoutVars>
          <dgm:dir/>
          <dgm:resizeHandles val="exact"/>
        </dgm:presLayoutVars>
      </dgm:prSet>
      <dgm:spPr/>
    </dgm:pt>
    <dgm:pt modelId="{3D1A84BC-AE10-40A2-BC69-E903F1AA463C}" type="pres">
      <dgm:prSet presAssocID="{DDD8C162-229E-4452-828C-8085865B35AC}" presName="node" presStyleLbl="node1" presStyleIdx="0" presStyleCnt="2">
        <dgm:presLayoutVars>
          <dgm:bulletEnabled val="1"/>
        </dgm:presLayoutVars>
      </dgm:prSet>
      <dgm:spPr/>
    </dgm:pt>
    <dgm:pt modelId="{EF1F5F49-0F83-476F-AEAD-189FA427E4F0}" type="pres">
      <dgm:prSet presAssocID="{C268175D-3403-4DCB-8C8E-725F486483E6}" presName="sibTrans" presStyleCnt="0"/>
      <dgm:spPr/>
    </dgm:pt>
    <dgm:pt modelId="{078EBD3B-FB8E-406F-8E31-DA7419B7F418}" type="pres">
      <dgm:prSet presAssocID="{BFBB8959-346A-49B7-94F2-F61D7B371238}" presName="node" presStyleLbl="node1" presStyleIdx="1" presStyleCnt="2" custLinFactNeighborX="583" custLinFactNeighborY="-473">
        <dgm:presLayoutVars>
          <dgm:bulletEnabled val="1"/>
        </dgm:presLayoutVars>
      </dgm:prSet>
      <dgm:spPr/>
    </dgm:pt>
  </dgm:ptLst>
  <dgm:cxnLst>
    <dgm:cxn modelId="{7E67DB18-B909-468E-AB6F-CC2153EAF6A3}" type="presOf" srcId="{B6AA4C58-7501-4242-8BAD-3D2316785528}" destId="{18EB9A3E-45B1-4909-9373-A8305C54A2FB}" srcOrd="0" destOrd="0" presId="urn:microsoft.com/office/officeart/2005/8/layout/default"/>
    <dgm:cxn modelId="{F3E74B1A-E60D-4A5C-B469-D63B29FB3C8F}" srcId="{B6AA4C58-7501-4242-8BAD-3D2316785528}" destId="{BFBB8959-346A-49B7-94F2-F61D7B371238}" srcOrd="1" destOrd="0" parTransId="{197BCDEE-FCA8-4714-84E7-C40194B622CC}" sibTransId="{C20D300F-FCC3-4013-A399-3E4D28D7AFE7}"/>
    <dgm:cxn modelId="{8D57CFA0-06FF-4EF6-9650-82A18C4850B1}" type="presOf" srcId="{DDD8C162-229E-4452-828C-8085865B35AC}" destId="{3D1A84BC-AE10-40A2-BC69-E903F1AA463C}" srcOrd="0" destOrd="0" presId="urn:microsoft.com/office/officeart/2005/8/layout/default"/>
    <dgm:cxn modelId="{EEADADC2-AF70-4531-B845-436502B7DA05}" srcId="{B6AA4C58-7501-4242-8BAD-3D2316785528}" destId="{DDD8C162-229E-4452-828C-8085865B35AC}" srcOrd="0" destOrd="0" parTransId="{BCF274C2-6EC0-46F4-9CE1-52A28DC36784}" sibTransId="{C268175D-3403-4DCB-8C8E-725F486483E6}"/>
    <dgm:cxn modelId="{9D073FDD-D642-4268-AEAC-F3EC96656400}" type="presOf" srcId="{BFBB8959-346A-49B7-94F2-F61D7B371238}" destId="{078EBD3B-FB8E-406F-8E31-DA7419B7F418}" srcOrd="0" destOrd="0" presId="urn:microsoft.com/office/officeart/2005/8/layout/default"/>
    <dgm:cxn modelId="{43C8587D-107E-4A0C-BAFE-8E05E0F9FFDD}" type="presParOf" srcId="{18EB9A3E-45B1-4909-9373-A8305C54A2FB}" destId="{3D1A84BC-AE10-40A2-BC69-E903F1AA463C}" srcOrd="0" destOrd="0" presId="urn:microsoft.com/office/officeart/2005/8/layout/default"/>
    <dgm:cxn modelId="{DE9F5DF6-B199-4FBB-8727-086C8F1A8E79}" type="presParOf" srcId="{18EB9A3E-45B1-4909-9373-A8305C54A2FB}" destId="{EF1F5F49-0F83-476F-AEAD-189FA427E4F0}" srcOrd="1" destOrd="0" presId="urn:microsoft.com/office/officeart/2005/8/layout/default"/>
    <dgm:cxn modelId="{0150699D-63D1-4135-9560-971456C94F1B}" type="presParOf" srcId="{18EB9A3E-45B1-4909-9373-A8305C54A2FB}" destId="{078EBD3B-FB8E-406F-8E31-DA7419B7F418}"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A058D2-52FF-47D5-B862-167C35842D4E}"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3CA7506A-11F3-4806-8AE3-7902A1B5F6D3}">
      <dgm:prSet/>
      <dgm:spPr/>
      <dgm:t>
        <a:bodyPr/>
        <a:lstStyle/>
        <a:p>
          <a:r>
            <a:rPr lang="en-US"/>
            <a:t>In this presentation I will go over everything that I have learned within the eight weeks of this class. </a:t>
          </a:r>
        </a:p>
      </dgm:t>
    </dgm:pt>
    <dgm:pt modelId="{665C9AC5-4E69-42CC-8FBC-95CB9EBEA015}" type="parTrans" cxnId="{62DBE188-B9D3-4C02-834F-79E0427496C2}">
      <dgm:prSet/>
      <dgm:spPr/>
      <dgm:t>
        <a:bodyPr/>
        <a:lstStyle/>
        <a:p>
          <a:endParaRPr lang="en-US"/>
        </a:p>
      </dgm:t>
    </dgm:pt>
    <dgm:pt modelId="{57D15014-30B8-45DA-9454-461613804056}" type="sibTrans" cxnId="{62DBE188-B9D3-4C02-834F-79E0427496C2}">
      <dgm:prSet/>
      <dgm:spPr/>
      <dgm:t>
        <a:bodyPr/>
        <a:lstStyle/>
        <a:p>
          <a:endParaRPr lang="en-US"/>
        </a:p>
      </dgm:t>
    </dgm:pt>
    <dgm:pt modelId="{FE37001C-57D0-4827-9170-0BA8C05FCE6D}">
      <dgm:prSet/>
      <dgm:spPr/>
      <dgm:t>
        <a:bodyPr/>
        <a:lstStyle/>
        <a:p>
          <a:r>
            <a:rPr lang="en-US"/>
            <a:t>The list will be as follows: </a:t>
          </a:r>
        </a:p>
      </dgm:t>
    </dgm:pt>
    <dgm:pt modelId="{AAB5980A-44F3-4E16-8EE2-4582830D65F3}" type="parTrans" cxnId="{5D3493E3-60D3-4A0F-BD0D-610CDBAFD1D5}">
      <dgm:prSet/>
      <dgm:spPr/>
      <dgm:t>
        <a:bodyPr/>
        <a:lstStyle/>
        <a:p>
          <a:endParaRPr lang="en-US"/>
        </a:p>
      </dgm:t>
    </dgm:pt>
    <dgm:pt modelId="{35EF7083-F3A6-46FE-8314-B7D062C9B9A1}" type="sibTrans" cxnId="{5D3493E3-60D3-4A0F-BD0D-610CDBAFD1D5}">
      <dgm:prSet/>
      <dgm:spPr/>
      <dgm:t>
        <a:bodyPr/>
        <a:lstStyle/>
        <a:p>
          <a:endParaRPr lang="en-US"/>
        </a:p>
      </dgm:t>
    </dgm:pt>
    <dgm:pt modelId="{CB8D12FB-B6D1-40E5-9F40-76F013155BEB}">
      <dgm:prSet/>
      <dgm:spPr/>
      <dgm:t>
        <a:bodyPr/>
        <a:lstStyle/>
        <a:p>
          <a:r>
            <a:rPr lang="en-US" b="1"/>
            <a:t>Intrusion analysis using Wireshark </a:t>
          </a:r>
          <a:endParaRPr lang="en-US"/>
        </a:p>
      </dgm:t>
    </dgm:pt>
    <dgm:pt modelId="{BB4B08D1-EEBD-448C-922B-1FE7D6BAD233}" type="parTrans" cxnId="{191C0EF4-FD54-489E-9A69-D4CAF5E5B1D8}">
      <dgm:prSet/>
      <dgm:spPr/>
      <dgm:t>
        <a:bodyPr/>
        <a:lstStyle/>
        <a:p>
          <a:endParaRPr lang="en-US"/>
        </a:p>
      </dgm:t>
    </dgm:pt>
    <dgm:pt modelId="{5EC9FCCE-FB49-430E-809E-9105D22D018A}" type="sibTrans" cxnId="{191C0EF4-FD54-489E-9A69-D4CAF5E5B1D8}">
      <dgm:prSet/>
      <dgm:spPr/>
      <dgm:t>
        <a:bodyPr/>
        <a:lstStyle/>
        <a:p>
          <a:endParaRPr lang="en-US"/>
        </a:p>
      </dgm:t>
    </dgm:pt>
    <dgm:pt modelId="{D97C9CB0-2201-481F-A69A-B418D28C6385}">
      <dgm:prSet/>
      <dgm:spPr/>
      <dgm:t>
        <a:bodyPr/>
        <a:lstStyle/>
        <a:p>
          <a:r>
            <a:rPr lang="en-US" b="1"/>
            <a:t>Open SSL</a:t>
          </a:r>
          <a:endParaRPr lang="en-US"/>
        </a:p>
      </dgm:t>
    </dgm:pt>
    <dgm:pt modelId="{3B2F225A-8BAB-4763-BA83-7F30217DEB55}" type="parTrans" cxnId="{46BB2036-3F86-4E61-B9D5-E4776660BF58}">
      <dgm:prSet/>
      <dgm:spPr/>
      <dgm:t>
        <a:bodyPr/>
        <a:lstStyle/>
        <a:p>
          <a:endParaRPr lang="en-US"/>
        </a:p>
      </dgm:t>
    </dgm:pt>
    <dgm:pt modelId="{6A79DD7E-1AC3-4510-AF64-0FA498F5F007}" type="sibTrans" cxnId="{46BB2036-3F86-4E61-B9D5-E4776660BF58}">
      <dgm:prSet/>
      <dgm:spPr/>
      <dgm:t>
        <a:bodyPr/>
        <a:lstStyle/>
        <a:p>
          <a:endParaRPr lang="en-US"/>
        </a:p>
      </dgm:t>
    </dgm:pt>
    <dgm:pt modelId="{F02A6270-A337-43B7-AACE-5FD6A862661A}">
      <dgm:prSet/>
      <dgm:spPr/>
      <dgm:t>
        <a:bodyPr/>
        <a:lstStyle/>
        <a:p>
          <a:r>
            <a:rPr lang="en-US" b="1"/>
            <a:t>SNORT</a:t>
          </a:r>
          <a:endParaRPr lang="en-US"/>
        </a:p>
      </dgm:t>
    </dgm:pt>
    <dgm:pt modelId="{26C808B7-8978-4A1C-825A-680AC8B5F7B1}" type="parTrans" cxnId="{8BA17317-C9C9-48FC-BCE3-7B348FF52C32}">
      <dgm:prSet/>
      <dgm:spPr/>
      <dgm:t>
        <a:bodyPr/>
        <a:lstStyle/>
        <a:p>
          <a:endParaRPr lang="en-US"/>
        </a:p>
      </dgm:t>
    </dgm:pt>
    <dgm:pt modelId="{AC9ECA37-7B18-4967-94DE-408A26CEE7C1}" type="sibTrans" cxnId="{8BA17317-C9C9-48FC-BCE3-7B348FF52C32}">
      <dgm:prSet/>
      <dgm:spPr/>
      <dgm:t>
        <a:bodyPr/>
        <a:lstStyle/>
        <a:p>
          <a:endParaRPr lang="en-US"/>
        </a:p>
      </dgm:t>
    </dgm:pt>
    <dgm:pt modelId="{17CACDBB-99A7-4DAF-A671-EE13FE99E786}">
      <dgm:prSet/>
      <dgm:spPr/>
      <dgm:t>
        <a:bodyPr/>
        <a:lstStyle/>
        <a:p>
          <a:r>
            <a:rPr lang="en-US" b="1"/>
            <a:t>Live memory analysis</a:t>
          </a:r>
          <a:endParaRPr lang="en-US"/>
        </a:p>
      </dgm:t>
    </dgm:pt>
    <dgm:pt modelId="{83805C6B-4544-4D6D-BCB2-002A6AF9AF7F}" type="parTrans" cxnId="{D31FE821-74C7-4521-AFAC-5635EC2B7212}">
      <dgm:prSet/>
      <dgm:spPr/>
      <dgm:t>
        <a:bodyPr/>
        <a:lstStyle/>
        <a:p>
          <a:endParaRPr lang="en-US"/>
        </a:p>
      </dgm:t>
    </dgm:pt>
    <dgm:pt modelId="{5486A3C8-D1AF-4DE7-B65C-825573974C4B}" type="sibTrans" cxnId="{D31FE821-74C7-4521-AFAC-5635EC2B7212}">
      <dgm:prSet/>
      <dgm:spPr/>
      <dgm:t>
        <a:bodyPr/>
        <a:lstStyle/>
        <a:p>
          <a:endParaRPr lang="en-US"/>
        </a:p>
      </dgm:t>
    </dgm:pt>
    <dgm:pt modelId="{8EF6245C-E192-47C4-973E-36F6F1622CB5}">
      <dgm:prSet/>
      <dgm:spPr/>
      <dgm:t>
        <a:bodyPr/>
        <a:lstStyle/>
        <a:p>
          <a:r>
            <a:rPr lang="en-US" b="1"/>
            <a:t>Firewall</a:t>
          </a:r>
          <a:endParaRPr lang="en-US"/>
        </a:p>
      </dgm:t>
    </dgm:pt>
    <dgm:pt modelId="{E6EA3C42-688D-4C93-A24C-19CD67152308}" type="parTrans" cxnId="{FFD59B36-72A5-45FB-9717-F73F95E89811}">
      <dgm:prSet/>
      <dgm:spPr/>
      <dgm:t>
        <a:bodyPr/>
        <a:lstStyle/>
        <a:p>
          <a:endParaRPr lang="en-US"/>
        </a:p>
      </dgm:t>
    </dgm:pt>
    <dgm:pt modelId="{928AA4A9-DBE7-4252-9924-C8F6064A8448}" type="sibTrans" cxnId="{FFD59B36-72A5-45FB-9717-F73F95E89811}">
      <dgm:prSet/>
      <dgm:spPr/>
      <dgm:t>
        <a:bodyPr/>
        <a:lstStyle/>
        <a:p>
          <a:endParaRPr lang="en-US"/>
        </a:p>
      </dgm:t>
    </dgm:pt>
    <dgm:pt modelId="{3C6E6849-B83A-4C79-9793-75D7CA633B2B}">
      <dgm:prSet/>
      <dgm:spPr/>
      <dgm:t>
        <a:bodyPr/>
        <a:lstStyle/>
        <a:p>
          <a:r>
            <a:rPr lang="en-US" b="1"/>
            <a:t>Challenges faced </a:t>
          </a:r>
          <a:endParaRPr lang="en-US"/>
        </a:p>
      </dgm:t>
    </dgm:pt>
    <dgm:pt modelId="{67FB808B-6618-43C1-A56D-2B5CDF3C5279}" type="parTrans" cxnId="{7DDF467E-4215-4126-9016-39DE7DA942EE}">
      <dgm:prSet/>
      <dgm:spPr/>
      <dgm:t>
        <a:bodyPr/>
        <a:lstStyle/>
        <a:p>
          <a:endParaRPr lang="en-US"/>
        </a:p>
      </dgm:t>
    </dgm:pt>
    <dgm:pt modelId="{AF219A95-8099-4B21-B706-3B44D42FF948}" type="sibTrans" cxnId="{7DDF467E-4215-4126-9016-39DE7DA942EE}">
      <dgm:prSet/>
      <dgm:spPr/>
      <dgm:t>
        <a:bodyPr/>
        <a:lstStyle/>
        <a:p>
          <a:endParaRPr lang="en-US"/>
        </a:p>
      </dgm:t>
    </dgm:pt>
    <dgm:pt modelId="{B879F2A8-53CA-4247-B1D3-35FBE7E36C0F}">
      <dgm:prSet/>
      <dgm:spPr/>
      <dgm:t>
        <a:bodyPr/>
        <a:lstStyle/>
        <a:p>
          <a:r>
            <a:rPr lang="en-US" b="1"/>
            <a:t>Career skills</a:t>
          </a:r>
          <a:endParaRPr lang="en-US"/>
        </a:p>
      </dgm:t>
    </dgm:pt>
    <dgm:pt modelId="{7EAE805A-F4F6-466F-BBD7-A6014BFE3D72}" type="parTrans" cxnId="{CF23C8F9-E0CC-48E0-A324-9894798F2426}">
      <dgm:prSet/>
      <dgm:spPr/>
      <dgm:t>
        <a:bodyPr/>
        <a:lstStyle/>
        <a:p>
          <a:endParaRPr lang="en-US"/>
        </a:p>
      </dgm:t>
    </dgm:pt>
    <dgm:pt modelId="{269AB9A8-F008-463D-8340-2A5FEB2A0A47}" type="sibTrans" cxnId="{CF23C8F9-E0CC-48E0-A324-9894798F2426}">
      <dgm:prSet/>
      <dgm:spPr/>
      <dgm:t>
        <a:bodyPr/>
        <a:lstStyle/>
        <a:p>
          <a:endParaRPr lang="en-US"/>
        </a:p>
      </dgm:t>
    </dgm:pt>
    <dgm:pt modelId="{B440E7F0-375A-475B-A352-A5BC53A0A9F5}">
      <dgm:prSet/>
      <dgm:spPr/>
      <dgm:t>
        <a:bodyPr/>
        <a:lstStyle/>
        <a:p>
          <a:r>
            <a:rPr lang="en-US" b="1"/>
            <a:t>Conclusion</a:t>
          </a:r>
          <a:endParaRPr lang="en-US"/>
        </a:p>
      </dgm:t>
    </dgm:pt>
    <dgm:pt modelId="{734AAF06-A952-4FD7-9F8D-4A7592B14BC4}" type="parTrans" cxnId="{361CF868-E6D3-446A-82C4-B359E1665DBF}">
      <dgm:prSet/>
      <dgm:spPr/>
      <dgm:t>
        <a:bodyPr/>
        <a:lstStyle/>
        <a:p>
          <a:endParaRPr lang="en-US"/>
        </a:p>
      </dgm:t>
    </dgm:pt>
    <dgm:pt modelId="{FA1198DB-2BE4-4746-AD88-DFA0C9606923}" type="sibTrans" cxnId="{361CF868-E6D3-446A-82C4-B359E1665DBF}">
      <dgm:prSet/>
      <dgm:spPr/>
      <dgm:t>
        <a:bodyPr/>
        <a:lstStyle/>
        <a:p>
          <a:endParaRPr lang="en-US"/>
        </a:p>
      </dgm:t>
    </dgm:pt>
    <dgm:pt modelId="{5B33502F-857B-4BEE-9100-40ED9F4072AF}" type="pres">
      <dgm:prSet presAssocID="{B4A058D2-52FF-47D5-B862-167C35842D4E}" presName="diagram" presStyleCnt="0">
        <dgm:presLayoutVars>
          <dgm:dir/>
          <dgm:resizeHandles val="exact"/>
        </dgm:presLayoutVars>
      </dgm:prSet>
      <dgm:spPr/>
    </dgm:pt>
    <dgm:pt modelId="{6B966DEB-8AB8-4E3E-9151-37DDCD79FEA7}" type="pres">
      <dgm:prSet presAssocID="{3CA7506A-11F3-4806-8AE3-7902A1B5F6D3}" presName="node" presStyleLbl="node1" presStyleIdx="0" presStyleCnt="2">
        <dgm:presLayoutVars>
          <dgm:bulletEnabled val="1"/>
        </dgm:presLayoutVars>
      </dgm:prSet>
      <dgm:spPr/>
    </dgm:pt>
    <dgm:pt modelId="{E6C3C1FB-0CF3-4236-A7F2-0C7B822832B7}" type="pres">
      <dgm:prSet presAssocID="{57D15014-30B8-45DA-9454-461613804056}" presName="sibTrans" presStyleCnt="0"/>
      <dgm:spPr/>
    </dgm:pt>
    <dgm:pt modelId="{84F34504-8BE4-4E7E-8779-AB2239CD31D5}" type="pres">
      <dgm:prSet presAssocID="{FE37001C-57D0-4827-9170-0BA8C05FCE6D}" presName="node" presStyleLbl="node1" presStyleIdx="1" presStyleCnt="2">
        <dgm:presLayoutVars>
          <dgm:bulletEnabled val="1"/>
        </dgm:presLayoutVars>
      </dgm:prSet>
      <dgm:spPr/>
    </dgm:pt>
  </dgm:ptLst>
  <dgm:cxnLst>
    <dgm:cxn modelId="{8BA17317-C9C9-48FC-BCE3-7B348FF52C32}" srcId="{CB8D12FB-B6D1-40E5-9F40-76F013155BEB}" destId="{F02A6270-A337-43B7-AACE-5FD6A862661A}" srcOrd="1" destOrd="0" parTransId="{26C808B7-8978-4A1C-825A-680AC8B5F7B1}" sibTransId="{AC9ECA37-7B18-4967-94DE-408A26CEE7C1}"/>
    <dgm:cxn modelId="{EDFC2F18-C6EB-40BF-80A2-90D0EE4D3698}" type="presOf" srcId="{B4A058D2-52FF-47D5-B862-167C35842D4E}" destId="{5B33502F-857B-4BEE-9100-40ED9F4072AF}" srcOrd="0" destOrd="0" presId="urn:microsoft.com/office/officeart/2005/8/layout/default"/>
    <dgm:cxn modelId="{D31FE821-74C7-4521-AFAC-5635EC2B7212}" srcId="{CB8D12FB-B6D1-40E5-9F40-76F013155BEB}" destId="{17CACDBB-99A7-4DAF-A671-EE13FE99E786}" srcOrd="2" destOrd="0" parTransId="{83805C6B-4544-4D6D-BCB2-002A6AF9AF7F}" sibTransId="{5486A3C8-D1AF-4DE7-B65C-825573974C4B}"/>
    <dgm:cxn modelId="{CC6F152A-47BE-46CC-999E-0C6D5B27F605}" type="presOf" srcId="{B440E7F0-375A-475B-A352-A5BC53A0A9F5}" destId="{84F34504-8BE4-4E7E-8779-AB2239CD31D5}" srcOrd="0" destOrd="8" presId="urn:microsoft.com/office/officeart/2005/8/layout/default"/>
    <dgm:cxn modelId="{46BB2036-3F86-4E61-B9D5-E4776660BF58}" srcId="{CB8D12FB-B6D1-40E5-9F40-76F013155BEB}" destId="{D97C9CB0-2201-481F-A69A-B418D28C6385}" srcOrd="0" destOrd="0" parTransId="{3B2F225A-8BAB-4763-BA83-7F30217DEB55}" sibTransId="{6A79DD7E-1AC3-4510-AF64-0FA498F5F007}"/>
    <dgm:cxn modelId="{FFD59B36-72A5-45FB-9717-F73F95E89811}" srcId="{CB8D12FB-B6D1-40E5-9F40-76F013155BEB}" destId="{8EF6245C-E192-47C4-973E-36F6F1622CB5}" srcOrd="3" destOrd="0" parTransId="{E6EA3C42-688D-4C93-A24C-19CD67152308}" sibTransId="{928AA4A9-DBE7-4252-9924-C8F6064A8448}"/>
    <dgm:cxn modelId="{FB47553F-EAF3-46C4-8347-94D4E3A953E7}" type="presOf" srcId="{17CACDBB-99A7-4DAF-A671-EE13FE99E786}" destId="{84F34504-8BE4-4E7E-8779-AB2239CD31D5}" srcOrd="0" destOrd="4" presId="urn:microsoft.com/office/officeart/2005/8/layout/default"/>
    <dgm:cxn modelId="{361CF868-E6D3-446A-82C4-B359E1665DBF}" srcId="{CB8D12FB-B6D1-40E5-9F40-76F013155BEB}" destId="{B440E7F0-375A-475B-A352-A5BC53A0A9F5}" srcOrd="6" destOrd="0" parTransId="{734AAF06-A952-4FD7-9F8D-4A7592B14BC4}" sibTransId="{FA1198DB-2BE4-4746-AD88-DFA0C9606923}"/>
    <dgm:cxn modelId="{9F1CC36B-1FAF-4170-A255-99AF75019828}" type="presOf" srcId="{FE37001C-57D0-4827-9170-0BA8C05FCE6D}" destId="{84F34504-8BE4-4E7E-8779-AB2239CD31D5}" srcOrd="0" destOrd="0" presId="urn:microsoft.com/office/officeart/2005/8/layout/default"/>
    <dgm:cxn modelId="{9F734070-A5D2-4470-8BC4-F9E5A4C00BD7}" type="presOf" srcId="{CB8D12FB-B6D1-40E5-9F40-76F013155BEB}" destId="{84F34504-8BE4-4E7E-8779-AB2239CD31D5}" srcOrd="0" destOrd="1" presId="urn:microsoft.com/office/officeart/2005/8/layout/default"/>
    <dgm:cxn modelId="{B686A67D-508F-49D2-A05A-74A97B1ACA34}" type="presOf" srcId="{8EF6245C-E192-47C4-973E-36F6F1622CB5}" destId="{84F34504-8BE4-4E7E-8779-AB2239CD31D5}" srcOrd="0" destOrd="5" presId="urn:microsoft.com/office/officeart/2005/8/layout/default"/>
    <dgm:cxn modelId="{7DDF467E-4215-4126-9016-39DE7DA942EE}" srcId="{CB8D12FB-B6D1-40E5-9F40-76F013155BEB}" destId="{3C6E6849-B83A-4C79-9793-75D7CA633B2B}" srcOrd="4" destOrd="0" parTransId="{67FB808B-6618-43C1-A56D-2B5CDF3C5279}" sibTransId="{AF219A95-8099-4B21-B706-3B44D42FF948}"/>
    <dgm:cxn modelId="{62DBE188-B9D3-4C02-834F-79E0427496C2}" srcId="{B4A058D2-52FF-47D5-B862-167C35842D4E}" destId="{3CA7506A-11F3-4806-8AE3-7902A1B5F6D3}" srcOrd="0" destOrd="0" parTransId="{665C9AC5-4E69-42CC-8FBC-95CB9EBEA015}" sibTransId="{57D15014-30B8-45DA-9454-461613804056}"/>
    <dgm:cxn modelId="{BC08FC99-5E50-4A12-B4F5-4FC9CD8640A6}" type="presOf" srcId="{B879F2A8-53CA-4247-B1D3-35FBE7E36C0F}" destId="{84F34504-8BE4-4E7E-8779-AB2239CD31D5}" srcOrd="0" destOrd="7" presId="urn:microsoft.com/office/officeart/2005/8/layout/default"/>
    <dgm:cxn modelId="{28FCF7AB-1E9F-46C6-9F5A-D5B499B3C51F}" type="presOf" srcId="{3CA7506A-11F3-4806-8AE3-7902A1B5F6D3}" destId="{6B966DEB-8AB8-4E3E-9151-37DDCD79FEA7}" srcOrd="0" destOrd="0" presId="urn:microsoft.com/office/officeart/2005/8/layout/default"/>
    <dgm:cxn modelId="{5D3493E3-60D3-4A0F-BD0D-610CDBAFD1D5}" srcId="{B4A058D2-52FF-47D5-B862-167C35842D4E}" destId="{FE37001C-57D0-4827-9170-0BA8C05FCE6D}" srcOrd="1" destOrd="0" parTransId="{AAB5980A-44F3-4E16-8EE2-4582830D65F3}" sibTransId="{35EF7083-F3A6-46FE-8314-B7D062C9B9A1}"/>
    <dgm:cxn modelId="{6F5DF6E8-08DE-4E16-8C6E-70F84569B46A}" type="presOf" srcId="{D97C9CB0-2201-481F-A69A-B418D28C6385}" destId="{84F34504-8BE4-4E7E-8779-AB2239CD31D5}" srcOrd="0" destOrd="2" presId="urn:microsoft.com/office/officeart/2005/8/layout/default"/>
    <dgm:cxn modelId="{CF13CDEB-D2AF-4F68-8811-1F987D03C588}" type="presOf" srcId="{3C6E6849-B83A-4C79-9793-75D7CA633B2B}" destId="{84F34504-8BE4-4E7E-8779-AB2239CD31D5}" srcOrd="0" destOrd="6" presId="urn:microsoft.com/office/officeart/2005/8/layout/default"/>
    <dgm:cxn modelId="{191C0EF4-FD54-489E-9A69-D4CAF5E5B1D8}" srcId="{FE37001C-57D0-4827-9170-0BA8C05FCE6D}" destId="{CB8D12FB-B6D1-40E5-9F40-76F013155BEB}" srcOrd="0" destOrd="0" parTransId="{BB4B08D1-EEBD-448C-922B-1FE7D6BAD233}" sibTransId="{5EC9FCCE-FB49-430E-809E-9105D22D018A}"/>
    <dgm:cxn modelId="{CF23C8F9-E0CC-48E0-A324-9894798F2426}" srcId="{CB8D12FB-B6D1-40E5-9F40-76F013155BEB}" destId="{B879F2A8-53CA-4247-B1D3-35FBE7E36C0F}" srcOrd="5" destOrd="0" parTransId="{7EAE805A-F4F6-466F-BBD7-A6014BFE3D72}" sibTransId="{269AB9A8-F008-463D-8340-2A5FEB2A0A47}"/>
    <dgm:cxn modelId="{38EF97FE-B816-4134-AE46-AEF67267578F}" type="presOf" srcId="{F02A6270-A337-43B7-AACE-5FD6A862661A}" destId="{84F34504-8BE4-4E7E-8779-AB2239CD31D5}" srcOrd="0" destOrd="3" presId="urn:microsoft.com/office/officeart/2005/8/layout/default"/>
    <dgm:cxn modelId="{BB1F6F6D-A613-41B9-A04A-4246319D783E}" type="presParOf" srcId="{5B33502F-857B-4BEE-9100-40ED9F4072AF}" destId="{6B966DEB-8AB8-4E3E-9151-37DDCD79FEA7}" srcOrd="0" destOrd="0" presId="urn:microsoft.com/office/officeart/2005/8/layout/default"/>
    <dgm:cxn modelId="{E05A72C9-8EC7-4C9C-BB0B-53199A9D8EA8}" type="presParOf" srcId="{5B33502F-857B-4BEE-9100-40ED9F4072AF}" destId="{E6C3C1FB-0CF3-4236-A7F2-0C7B822832B7}" srcOrd="1" destOrd="0" presId="urn:microsoft.com/office/officeart/2005/8/layout/default"/>
    <dgm:cxn modelId="{23619C8E-5FE1-4BF6-BC04-B9959C30DF22}" type="presParOf" srcId="{5B33502F-857B-4BEE-9100-40ED9F4072AF}" destId="{84F34504-8BE4-4E7E-8779-AB2239CD31D5}"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455CF8-AA76-4EAB-B4B1-2B85CFC9DA34}"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D2923DBC-A194-4002-85BE-078AFCAA3936}">
      <dgm:prSet/>
      <dgm:spPr/>
      <dgm:t>
        <a:bodyPr/>
        <a:lstStyle/>
        <a:p>
          <a:pPr>
            <a:defRPr cap="all"/>
          </a:pPr>
          <a:r>
            <a:rPr lang="en-US" b="1" dirty="0">
              <a:latin typeface="Times New Roman" panose="02020603050405020304" pitchFamily="18" charset="0"/>
              <a:cs typeface="Times New Roman" panose="02020603050405020304" pitchFamily="18" charset="0"/>
            </a:rPr>
            <a:t>Look at captures no. 20 and 22. (You can use the “Go” link at the top of the Wireshark screen to quickly go to a specific capture) Both packets are ICMP traffic but there are subtle differences between them.  Compare the time-to-live and data field sizes in the two packets.  What differences do you see</a:t>
          </a:r>
          <a:r>
            <a:rPr lang="en-US" b="1" dirty="0">
              <a:solidFill>
                <a:schemeClr val="bg1"/>
              </a:solidFill>
              <a:latin typeface="Times New Roman" panose="02020603050405020304" pitchFamily="18" charset="0"/>
              <a:cs typeface="Times New Roman" panose="02020603050405020304" pitchFamily="18" charset="0"/>
            </a:rPr>
            <a:t>? The differences that I saw between the two packets were with the IP address and the pings. </a:t>
          </a:r>
        </a:p>
        <a:p>
          <a:endParaRPr lang="en-US" dirty="0"/>
        </a:p>
      </dgm:t>
    </dgm:pt>
    <dgm:pt modelId="{B12F2AAE-295E-4133-9EA7-8AD915799E4C}" type="parTrans" cxnId="{1E095D8B-E0F1-4E38-A462-3CA14720126F}">
      <dgm:prSet/>
      <dgm:spPr/>
      <dgm:t>
        <a:bodyPr/>
        <a:lstStyle/>
        <a:p>
          <a:endParaRPr lang="en-US"/>
        </a:p>
      </dgm:t>
    </dgm:pt>
    <dgm:pt modelId="{BF8D2B7C-F500-41CC-8363-977FEC0F1D2A}" type="sibTrans" cxnId="{1E095D8B-E0F1-4E38-A462-3CA14720126F}">
      <dgm:prSet/>
      <dgm:spPr/>
      <dgm:t>
        <a:bodyPr/>
        <a:lstStyle/>
        <a:p>
          <a:endParaRPr lang="en-US"/>
        </a:p>
      </dgm:t>
    </dgm:pt>
    <dgm:pt modelId="{23098348-E4A4-41C6-A366-D90BC80EFE35}">
      <dgm:prSet/>
      <dgm:spPr/>
      <dgm:t>
        <a:bodyPr/>
        <a:lstStyle/>
        <a:p>
          <a:pPr>
            <a:defRPr cap="all"/>
          </a:pPr>
          <a:r>
            <a:rPr lang="en-US" b="1" dirty="0">
              <a:latin typeface="Times New Roman" panose="02020603050405020304" pitchFamily="18" charset="0"/>
              <a:cs typeface="Times New Roman" panose="02020603050405020304" pitchFamily="18" charset="0"/>
            </a:rPr>
            <a:t>Do a little Internet research to discover which operating systems use the specific values in their ping commands. What operating system generated the echo request in capture 20? The request would be generated by the ICMP. </a:t>
          </a:r>
          <a:r>
            <a:rPr lang="en-US" b="1" dirty="0">
              <a:solidFill>
                <a:schemeClr val="bg1"/>
              </a:solidFill>
              <a:latin typeface="Times New Roman" panose="02020603050405020304" pitchFamily="18" charset="0"/>
              <a:cs typeface="Times New Roman" panose="02020603050405020304" pitchFamily="18" charset="0"/>
            </a:rPr>
            <a:t>The operating system being by windows operating systems since within the description of the results it frequently displayed windows. Although at the same time it could also be generated by Linux, and Mac, depending on your system that you use.</a:t>
          </a:r>
        </a:p>
      </dgm:t>
    </dgm:pt>
    <dgm:pt modelId="{A6EB0D79-27B6-4649-BF4E-DB8FD562F751}" type="parTrans" cxnId="{CFCD4A36-8EC1-46D1-8ED5-4E74C57AB0AA}">
      <dgm:prSet/>
      <dgm:spPr/>
      <dgm:t>
        <a:bodyPr/>
        <a:lstStyle/>
        <a:p>
          <a:endParaRPr lang="en-US"/>
        </a:p>
      </dgm:t>
    </dgm:pt>
    <dgm:pt modelId="{C73DD8DA-05B4-44E4-A2CB-37D67E9CF330}" type="sibTrans" cxnId="{CFCD4A36-8EC1-46D1-8ED5-4E74C57AB0AA}">
      <dgm:prSet/>
      <dgm:spPr/>
      <dgm:t>
        <a:bodyPr/>
        <a:lstStyle/>
        <a:p>
          <a:endParaRPr lang="en-US"/>
        </a:p>
      </dgm:t>
    </dgm:pt>
    <dgm:pt modelId="{09728A38-E775-47CD-AC33-F1EB4D775A20}">
      <dgm:prSet/>
      <dgm:spPr/>
      <dgm:t>
        <a:bodyPr/>
        <a:lstStyle/>
        <a:p>
          <a:pPr>
            <a:defRPr cap="all"/>
          </a:pPr>
          <a:r>
            <a:rPr lang="en-US" b="1" dirty="0">
              <a:latin typeface="Times New Roman" panose="02020603050405020304" pitchFamily="18" charset="0"/>
              <a:cs typeface="Times New Roman" panose="02020603050405020304" pitchFamily="18" charset="0"/>
            </a:rPr>
            <a:t>Review packet no. 37 and beyond, what do you think is taking place here? </a:t>
          </a:r>
          <a:r>
            <a:rPr lang="en-US" b="1" dirty="0">
              <a:solidFill>
                <a:schemeClr val="bg1"/>
              </a:solidFill>
              <a:latin typeface="Times New Roman" panose="02020603050405020304" pitchFamily="18" charset="0"/>
              <a:cs typeface="Times New Roman" panose="02020603050405020304" pitchFamily="18" charset="0"/>
            </a:rPr>
            <a:t>This means that the machine is under attack/hacked.  </a:t>
          </a:r>
        </a:p>
      </dgm:t>
    </dgm:pt>
    <dgm:pt modelId="{97A39A6E-A5C3-4409-A9C8-D7126FFF4A6E}" type="parTrans" cxnId="{4A1BA0D5-365E-400B-9503-B9471609901B}">
      <dgm:prSet/>
      <dgm:spPr/>
      <dgm:t>
        <a:bodyPr/>
        <a:lstStyle/>
        <a:p>
          <a:endParaRPr lang="en-US"/>
        </a:p>
      </dgm:t>
    </dgm:pt>
    <dgm:pt modelId="{A80959C2-B218-460D-99A5-E128E1AE5C04}" type="sibTrans" cxnId="{4A1BA0D5-365E-400B-9503-B9471609901B}">
      <dgm:prSet/>
      <dgm:spPr/>
      <dgm:t>
        <a:bodyPr/>
        <a:lstStyle/>
        <a:p>
          <a:endParaRPr lang="en-US"/>
        </a:p>
      </dgm:t>
    </dgm:pt>
    <dgm:pt modelId="{3062DCF0-AA73-4416-8B85-2514A2063DBF}">
      <dgm:prSet/>
      <dgm:spPr/>
      <dgm:t>
        <a:bodyPr/>
        <a:lstStyle/>
        <a:p>
          <a:pPr>
            <a:defRPr cap="all"/>
          </a:pPr>
          <a:r>
            <a:rPr lang="en-US" b="1" dirty="0">
              <a:latin typeface="Times New Roman" panose="02020603050405020304" pitchFamily="18" charset="0"/>
              <a:cs typeface="Times New Roman" panose="02020603050405020304" pitchFamily="18" charset="0"/>
            </a:rPr>
            <a:t>Look at capture 22846. What is suspicious about the flag settings in this packet? For capture 22846 </a:t>
          </a:r>
          <a:r>
            <a:rPr lang="en-US" b="1" dirty="0">
              <a:solidFill>
                <a:schemeClr val="bg1"/>
              </a:solidFill>
              <a:latin typeface="Times New Roman" panose="02020603050405020304" pitchFamily="18" charset="0"/>
              <a:cs typeface="Times New Roman" panose="02020603050405020304" pitchFamily="18" charset="0"/>
            </a:rPr>
            <a:t>I think the flag settings vary from machine to machine since my results were different from the displays in the example provided</a:t>
          </a:r>
          <a:r>
            <a:rPr lang="en-US" b="1" dirty="0">
              <a:solidFill>
                <a:schemeClr val="bg1"/>
              </a:solidFill>
            </a:rPr>
            <a:t>. </a:t>
          </a:r>
        </a:p>
      </dgm:t>
    </dgm:pt>
    <dgm:pt modelId="{B75DC7F7-9DF8-43BE-A605-A8E4BC298031}" type="parTrans" cxnId="{9FE5E39D-2644-4306-AC64-C15A88349ED7}">
      <dgm:prSet/>
      <dgm:spPr/>
      <dgm:t>
        <a:bodyPr/>
        <a:lstStyle/>
        <a:p>
          <a:endParaRPr lang="en-US"/>
        </a:p>
      </dgm:t>
    </dgm:pt>
    <dgm:pt modelId="{D6FA1471-7C1C-498D-9245-CFE98A961F6E}" type="sibTrans" cxnId="{9FE5E39D-2644-4306-AC64-C15A88349ED7}">
      <dgm:prSet/>
      <dgm:spPr/>
      <dgm:t>
        <a:bodyPr/>
        <a:lstStyle/>
        <a:p>
          <a:endParaRPr lang="en-US"/>
        </a:p>
      </dgm:t>
    </dgm:pt>
    <dgm:pt modelId="{0FBB7762-256B-46A6-8CD7-B14B88757341}">
      <dgm:prSet/>
      <dgm:spPr/>
      <dgm:t>
        <a:bodyPr/>
        <a:lstStyle/>
        <a:p>
          <a:pPr>
            <a:defRPr cap="all"/>
          </a:pPr>
          <a:r>
            <a:rPr lang="en-US" b="1" dirty="0">
              <a:latin typeface="Times New Roman" panose="02020603050405020304" pitchFamily="18" charset="0"/>
              <a:cs typeface="Times New Roman" panose="02020603050405020304" pitchFamily="18" charset="0"/>
            </a:rPr>
            <a:t>What is the IP address of the host being targeted? </a:t>
          </a:r>
          <a:r>
            <a:rPr lang="en-US" b="1" dirty="0">
              <a:solidFill>
                <a:schemeClr val="bg1"/>
              </a:solidFill>
              <a:latin typeface="Times New Roman" panose="02020603050405020304" pitchFamily="18" charset="0"/>
              <a:cs typeface="Times New Roman" panose="02020603050405020304" pitchFamily="18" charset="0"/>
            </a:rPr>
            <a:t>192.269.25.1 is the one being targeted</a:t>
          </a:r>
          <a:r>
            <a:rPr lang="en-US" dirty="0">
              <a:solidFill>
                <a:schemeClr val="bg1"/>
              </a:solidFill>
              <a:latin typeface="Times New Roman" panose="02020603050405020304" pitchFamily="18" charset="0"/>
              <a:cs typeface="Times New Roman" panose="02020603050405020304" pitchFamily="18" charset="0"/>
            </a:rPr>
            <a:t>. </a:t>
          </a:r>
        </a:p>
      </dgm:t>
    </dgm:pt>
    <dgm:pt modelId="{55E89CEB-031B-4C27-9A57-ED90CDF27453}" type="parTrans" cxnId="{ED7C9997-1C77-4416-BCB5-74A5DE0A160D}">
      <dgm:prSet/>
      <dgm:spPr/>
      <dgm:t>
        <a:bodyPr/>
        <a:lstStyle/>
        <a:p>
          <a:endParaRPr lang="en-US"/>
        </a:p>
      </dgm:t>
    </dgm:pt>
    <dgm:pt modelId="{0E60E1E8-75EC-42F2-ABD7-3FC385F861B6}" type="sibTrans" cxnId="{ED7C9997-1C77-4416-BCB5-74A5DE0A160D}">
      <dgm:prSet/>
      <dgm:spPr/>
      <dgm:t>
        <a:bodyPr/>
        <a:lstStyle/>
        <a:p>
          <a:endParaRPr lang="en-US"/>
        </a:p>
      </dgm:t>
    </dgm:pt>
    <dgm:pt modelId="{344E7328-97B8-417D-BD5F-D27C7353D3EB}" type="pres">
      <dgm:prSet presAssocID="{2E455CF8-AA76-4EAB-B4B1-2B85CFC9DA34}" presName="diagram" presStyleCnt="0">
        <dgm:presLayoutVars>
          <dgm:dir/>
          <dgm:resizeHandles val="exact"/>
        </dgm:presLayoutVars>
      </dgm:prSet>
      <dgm:spPr/>
    </dgm:pt>
    <dgm:pt modelId="{C6F18534-6EBC-48CA-921E-43465A43A87F}" type="pres">
      <dgm:prSet presAssocID="{D2923DBC-A194-4002-85BE-078AFCAA3936}" presName="node" presStyleLbl="node1" presStyleIdx="0" presStyleCnt="5">
        <dgm:presLayoutVars>
          <dgm:bulletEnabled val="1"/>
        </dgm:presLayoutVars>
      </dgm:prSet>
      <dgm:spPr/>
    </dgm:pt>
    <dgm:pt modelId="{9C2CCC0B-9234-4F18-9FB9-DE46CA9B6FF8}" type="pres">
      <dgm:prSet presAssocID="{BF8D2B7C-F500-41CC-8363-977FEC0F1D2A}" presName="sibTrans" presStyleCnt="0"/>
      <dgm:spPr/>
    </dgm:pt>
    <dgm:pt modelId="{B0DC1263-8544-43E9-AE71-3123E5D807CB}" type="pres">
      <dgm:prSet presAssocID="{23098348-E4A4-41C6-A366-D90BC80EFE35}" presName="node" presStyleLbl="node1" presStyleIdx="1" presStyleCnt="5">
        <dgm:presLayoutVars>
          <dgm:bulletEnabled val="1"/>
        </dgm:presLayoutVars>
      </dgm:prSet>
      <dgm:spPr/>
    </dgm:pt>
    <dgm:pt modelId="{8998A67A-36DF-4D53-A800-B792649E1516}" type="pres">
      <dgm:prSet presAssocID="{C73DD8DA-05B4-44E4-A2CB-37D67E9CF330}" presName="sibTrans" presStyleCnt="0"/>
      <dgm:spPr/>
    </dgm:pt>
    <dgm:pt modelId="{1DD607F3-B064-48D2-910E-E9086FE186B1}" type="pres">
      <dgm:prSet presAssocID="{09728A38-E775-47CD-AC33-F1EB4D775A20}" presName="node" presStyleLbl="node1" presStyleIdx="2" presStyleCnt="5">
        <dgm:presLayoutVars>
          <dgm:bulletEnabled val="1"/>
        </dgm:presLayoutVars>
      </dgm:prSet>
      <dgm:spPr/>
    </dgm:pt>
    <dgm:pt modelId="{61238A80-E22D-4D08-A7AC-B3D1729F0BCD}" type="pres">
      <dgm:prSet presAssocID="{A80959C2-B218-460D-99A5-E128E1AE5C04}" presName="sibTrans" presStyleCnt="0"/>
      <dgm:spPr/>
    </dgm:pt>
    <dgm:pt modelId="{016BBD3C-5B87-4329-AABA-F03BD9DFE4E2}" type="pres">
      <dgm:prSet presAssocID="{3062DCF0-AA73-4416-8B85-2514A2063DBF}" presName="node" presStyleLbl="node1" presStyleIdx="3" presStyleCnt="5">
        <dgm:presLayoutVars>
          <dgm:bulletEnabled val="1"/>
        </dgm:presLayoutVars>
      </dgm:prSet>
      <dgm:spPr/>
    </dgm:pt>
    <dgm:pt modelId="{1431C88C-FDE9-4DD8-8044-9127C432ED36}" type="pres">
      <dgm:prSet presAssocID="{D6FA1471-7C1C-498D-9245-CFE98A961F6E}" presName="sibTrans" presStyleCnt="0"/>
      <dgm:spPr/>
    </dgm:pt>
    <dgm:pt modelId="{677C8427-FBC9-477B-B588-125D033CF0AB}" type="pres">
      <dgm:prSet presAssocID="{0FBB7762-256B-46A6-8CD7-B14B88757341}" presName="node" presStyleLbl="node1" presStyleIdx="4" presStyleCnt="5">
        <dgm:presLayoutVars>
          <dgm:bulletEnabled val="1"/>
        </dgm:presLayoutVars>
      </dgm:prSet>
      <dgm:spPr/>
    </dgm:pt>
  </dgm:ptLst>
  <dgm:cxnLst>
    <dgm:cxn modelId="{CFCD4A36-8EC1-46D1-8ED5-4E74C57AB0AA}" srcId="{2E455CF8-AA76-4EAB-B4B1-2B85CFC9DA34}" destId="{23098348-E4A4-41C6-A366-D90BC80EFE35}" srcOrd="1" destOrd="0" parTransId="{A6EB0D79-27B6-4649-BF4E-DB8FD562F751}" sibTransId="{C73DD8DA-05B4-44E4-A2CB-37D67E9CF330}"/>
    <dgm:cxn modelId="{D09F2F3A-2AB8-4F96-B2E4-E82A9FB7365E}" type="presOf" srcId="{23098348-E4A4-41C6-A366-D90BC80EFE35}" destId="{B0DC1263-8544-43E9-AE71-3123E5D807CB}" srcOrd="0" destOrd="0" presId="urn:microsoft.com/office/officeart/2005/8/layout/default"/>
    <dgm:cxn modelId="{EEDAC149-C168-470E-A7BF-8B89412F6223}" type="presOf" srcId="{0FBB7762-256B-46A6-8CD7-B14B88757341}" destId="{677C8427-FBC9-477B-B588-125D033CF0AB}" srcOrd="0" destOrd="0" presId="urn:microsoft.com/office/officeart/2005/8/layout/default"/>
    <dgm:cxn modelId="{54D4CB76-4E88-4B3B-96B4-F4A2417F4AD0}" type="presOf" srcId="{D2923DBC-A194-4002-85BE-078AFCAA3936}" destId="{C6F18534-6EBC-48CA-921E-43465A43A87F}" srcOrd="0" destOrd="0" presId="urn:microsoft.com/office/officeart/2005/8/layout/default"/>
    <dgm:cxn modelId="{1E095D8B-E0F1-4E38-A462-3CA14720126F}" srcId="{2E455CF8-AA76-4EAB-B4B1-2B85CFC9DA34}" destId="{D2923DBC-A194-4002-85BE-078AFCAA3936}" srcOrd="0" destOrd="0" parTransId="{B12F2AAE-295E-4133-9EA7-8AD915799E4C}" sibTransId="{BF8D2B7C-F500-41CC-8363-977FEC0F1D2A}"/>
    <dgm:cxn modelId="{ED7C9997-1C77-4416-BCB5-74A5DE0A160D}" srcId="{2E455CF8-AA76-4EAB-B4B1-2B85CFC9DA34}" destId="{0FBB7762-256B-46A6-8CD7-B14B88757341}" srcOrd="4" destOrd="0" parTransId="{55E89CEB-031B-4C27-9A57-ED90CDF27453}" sibTransId="{0E60E1E8-75EC-42F2-ABD7-3FC385F861B6}"/>
    <dgm:cxn modelId="{4C4F4299-8354-4979-9455-840D5D154BC9}" type="presOf" srcId="{2E455CF8-AA76-4EAB-B4B1-2B85CFC9DA34}" destId="{344E7328-97B8-417D-BD5F-D27C7353D3EB}" srcOrd="0" destOrd="0" presId="urn:microsoft.com/office/officeart/2005/8/layout/default"/>
    <dgm:cxn modelId="{9FE5E39D-2644-4306-AC64-C15A88349ED7}" srcId="{2E455CF8-AA76-4EAB-B4B1-2B85CFC9DA34}" destId="{3062DCF0-AA73-4416-8B85-2514A2063DBF}" srcOrd="3" destOrd="0" parTransId="{B75DC7F7-9DF8-43BE-A605-A8E4BC298031}" sibTransId="{D6FA1471-7C1C-498D-9245-CFE98A961F6E}"/>
    <dgm:cxn modelId="{9F6882B2-4BDD-43CA-936B-493F79684CB4}" type="presOf" srcId="{09728A38-E775-47CD-AC33-F1EB4D775A20}" destId="{1DD607F3-B064-48D2-910E-E9086FE186B1}" srcOrd="0" destOrd="0" presId="urn:microsoft.com/office/officeart/2005/8/layout/default"/>
    <dgm:cxn modelId="{4A1BA0D5-365E-400B-9503-B9471609901B}" srcId="{2E455CF8-AA76-4EAB-B4B1-2B85CFC9DA34}" destId="{09728A38-E775-47CD-AC33-F1EB4D775A20}" srcOrd="2" destOrd="0" parTransId="{97A39A6E-A5C3-4409-A9C8-D7126FFF4A6E}" sibTransId="{A80959C2-B218-460D-99A5-E128E1AE5C04}"/>
    <dgm:cxn modelId="{E90C20F8-8627-4ECD-9716-BF591B183D2C}" type="presOf" srcId="{3062DCF0-AA73-4416-8B85-2514A2063DBF}" destId="{016BBD3C-5B87-4329-AABA-F03BD9DFE4E2}" srcOrd="0" destOrd="0" presId="urn:microsoft.com/office/officeart/2005/8/layout/default"/>
    <dgm:cxn modelId="{A2C4F1DF-2DDA-44DA-8D20-1BF45AB1957D}" type="presParOf" srcId="{344E7328-97B8-417D-BD5F-D27C7353D3EB}" destId="{C6F18534-6EBC-48CA-921E-43465A43A87F}" srcOrd="0" destOrd="0" presId="urn:microsoft.com/office/officeart/2005/8/layout/default"/>
    <dgm:cxn modelId="{98AED138-F4E3-4372-80B5-82293678B322}" type="presParOf" srcId="{344E7328-97B8-417D-BD5F-D27C7353D3EB}" destId="{9C2CCC0B-9234-4F18-9FB9-DE46CA9B6FF8}" srcOrd="1" destOrd="0" presId="urn:microsoft.com/office/officeart/2005/8/layout/default"/>
    <dgm:cxn modelId="{230A7B9C-A2FE-4238-8207-D577710FF137}" type="presParOf" srcId="{344E7328-97B8-417D-BD5F-D27C7353D3EB}" destId="{B0DC1263-8544-43E9-AE71-3123E5D807CB}" srcOrd="2" destOrd="0" presId="urn:microsoft.com/office/officeart/2005/8/layout/default"/>
    <dgm:cxn modelId="{05B598E7-A98B-45AB-A76F-984618BAF082}" type="presParOf" srcId="{344E7328-97B8-417D-BD5F-D27C7353D3EB}" destId="{8998A67A-36DF-4D53-A800-B792649E1516}" srcOrd="3" destOrd="0" presId="urn:microsoft.com/office/officeart/2005/8/layout/default"/>
    <dgm:cxn modelId="{97FA92E6-D028-4895-BFF0-D53BAE69E780}" type="presParOf" srcId="{344E7328-97B8-417D-BD5F-D27C7353D3EB}" destId="{1DD607F3-B064-48D2-910E-E9086FE186B1}" srcOrd="4" destOrd="0" presId="urn:microsoft.com/office/officeart/2005/8/layout/default"/>
    <dgm:cxn modelId="{3F08CC50-000D-49F5-8A4B-D6228F78E2F3}" type="presParOf" srcId="{344E7328-97B8-417D-BD5F-D27C7353D3EB}" destId="{61238A80-E22D-4D08-A7AC-B3D1729F0BCD}" srcOrd="5" destOrd="0" presId="urn:microsoft.com/office/officeart/2005/8/layout/default"/>
    <dgm:cxn modelId="{E235B1BF-6469-4BAC-9189-9544A0CDD196}" type="presParOf" srcId="{344E7328-97B8-417D-BD5F-D27C7353D3EB}" destId="{016BBD3C-5B87-4329-AABA-F03BD9DFE4E2}" srcOrd="6" destOrd="0" presId="urn:microsoft.com/office/officeart/2005/8/layout/default"/>
    <dgm:cxn modelId="{DF07574E-3443-44B7-B67A-1540DDAA7942}" type="presParOf" srcId="{344E7328-97B8-417D-BD5F-D27C7353D3EB}" destId="{1431C88C-FDE9-4DD8-8044-9127C432ED36}" srcOrd="7" destOrd="0" presId="urn:microsoft.com/office/officeart/2005/8/layout/default"/>
    <dgm:cxn modelId="{2612982B-B9E8-42F0-8EE7-1F21A7ACD19A}" type="presParOf" srcId="{344E7328-97B8-417D-BD5F-D27C7353D3EB}" destId="{677C8427-FBC9-477B-B588-125D033CF0AB}" srcOrd="8"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06ED09-5506-4579-BF6C-0C893D97D2E0}" type="doc">
      <dgm:prSet loTypeId="urn:microsoft.com/office/officeart/2008/layout/LinedList" loCatId="list" qsTypeId="urn:microsoft.com/office/officeart/2005/8/quickstyle/simple2" qsCatId="simple" csTypeId="urn:microsoft.com/office/officeart/2005/8/colors/colorful5" csCatId="colorful"/>
      <dgm:spPr/>
      <dgm:t>
        <a:bodyPr/>
        <a:lstStyle/>
        <a:p>
          <a:endParaRPr lang="en-US"/>
        </a:p>
      </dgm:t>
    </dgm:pt>
    <dgm:pt modelId="{2C4B12A1-7BE4-4454-B9B8-C8893827D2FB}">
      <dgm:prSet/>
      <dgm:spPr/>
      <dgm:t>
        <a:bodyPr/>
        <a:lstStyle/>
        <a:p>
          <a:r>
            <a:rPr lang="en-US" dirty="0">
              <a:solidFill>
                <a:schemeClr val="accent2"/>
              </a:solidFill>
            </a:rPr>
            <a:t>…</a:t>
          </a:r>
          <a:r>
            <a:rPr lang="en-US" dirty="0">
              <a:solidFill>
                <a:schemeClr val="accent2"/>
              </a:solidFill>
              <a:hlinkClick xmlns:r="http://schemas.openxmlformats.org/officeDocument/2006/relationships" r:id="rId1">
                <a:extLst>
                  <a:ext uri="{A12FA001-AC4F-418D-AE19-62706E023703}">
                    <ahyp:hlinkClr xmlns:ahyp="http://schemas.microsoft.com/office/drawing/2018/hyperlinkcolor" val="tx"/>
                  </a:ext>
                </a:extLst>
              </a:hlinkClick>
            </a:rPr>
            <a:t>Ping Command Explained | Real World Example - Bing video</a:t>
          </a:r>
          <a:endParaRPr lang="en-US" dirty="0">
            <a:solidFill>
              <a:schemeClr val="accent2"/>
            </a:solidFill>
          </a:endParaRPr>
        </a:p>
      </dgm:t>
    </dgm:pt>
    <dgm:pt modelId="{5425635D-94A5-4499-A323-ADA62EFA4894}" type="parTrans" cxnId="{D8347462-E8A2-479B-8817-1839364DA600}">
      <dgm:prSet/>
      <dgm:spPr/>
      <dgm:t>
        <a:bodyPr/>
        <a:lstStyle/>
        <a:p>
          <a:endParaRPr lang="en-US"/>
        </a:p>
      </dgm:t>
    </dgm:pt>
    <dgm:pt modelId="{800E8539-C49A-47B2-BBA5-C59EB693CBAE}" type="sibTrans" cxnId="{D8347462-E8A2-479B-8817-1839364DA600}">
      <dgm:prSet/>
      <dgm:spPr/>
      <dgm:t>
        <a:bodyPr/>
        <a:lstStyle/>
        <a:p>
          <a:endParaRPr lang="en-US"/>
        </a:p>
      </dgm:t>
    </dgm:pt>
    <dgm:pt modelId="{9FFC9E41-076E-4B55-817C-951AF162DAFA}">
      <dgm:prSet/>
      <dgm:spPr/>
      <dgm:t>
        <a:bodyPr/>
        <a:lstStyle/>
        <a:p>
          <a:r>
            <a:rPr lang="en-US" dirty="0">
              <a:solidFill>
                <a:schemeClr val="accent2"/>
              </a:solidFill>
            </a:rPr>
            <a:t>… </a:t>
          </a:r>
          <a:r>
            <a:rPr lang="en-US" dirty="0">
              <a:solidFill>
                <a:schemeClr val="accent2"/>
              </a:solidFill>
              <a:hlinkClick xmlns:r="http://schemas.openxmlformats.org/officeDocument/2006/relationships" r:id="rId2">
                <a:extLst>
                  <a:ext uri="{A12FA001-AC4F-418D-AE19-62706E023703}">
                    <ahyp:hlinkClr xmlns:ahyp="http://schemas.microsoft.com/office/drawing/2018/hyperlinkcolor" val="tx"/>
                  </a:ext>
                </a:extLst>
              </a:hlinkClick>
            </a:rPr>
            <a:t>How to Use the Ping Command for Testing in Windows (lifewire.com)</a:t>
          </a:r>
          <a:endParaRPr lang="en-US" dirty="0">
            <a:solidFill>
              <a:schemeClr val="accent2"/>
            </a:solidFill>
          </a:endParaRPr>
        </a:p>
      </dgm:t>
    </dgm:pt>
    <dgm:pt modelId="{BEEB8AA5-2BB6-49E2-AC13-565F4F380E34}" type="parTrans" cxnId="{CBE62EF3-C20A-425A-BF22-7FFDD38F671A}">
      <dgm:prSet/>
      <dgm:spPr/>
      <dgm:t>
        <a:bodyPr/>
        <a:lstStyle/>
        <a:p>
          <a:endParaRPr lang="en-US"/>
        </a:p>
      </dgm:t>
    </dgm:pt>
    <dgm:pt modelId="{95E4658A-2DD3-4E49-A787-8DB83643F2A9}" type="sibTrans" cxnId="{CBE62EF3-C20A-425A-BF22-7FFDD38F671A}">
      <dgm:prSet/>
      <dgm:spPr/>
      <dgm:t>
        <a:bodyPr/>
        <a:lstStyle/>
        <a:p>
          <a:endParaRPr lang="en-US"/>
        </a:p>
      </dgm:t>
    </dgm:pt>
    <dgm:pt modelId="{5C0AFC3D-7E41-497E-BB2E-B2F09962FC5E}" type="pres">
      <dgm:prSet presAssocID="{4F06ED09-5506-4579-BF6C-0C893D97D2E0}" presName="vert0" presStyleCnt="0">
        <dgm:presLayoutVars>
          <dgm:dir/>
          <dgm:animOne val="branch"/>
          <dgm:animLvl val="lvl"/>
        </dgm:presLayoutVars>
      </dgm:prSet>
      <dgm:spPr/>
    </dgm:pt>
    <dgm:pt modelId="{C89674F7-2BB0-4CED-B996-718FB9CD8E8B}" type="pres">
      <dgm:prSet presAssocID="{2C4B12A1-7BE4-4454-B9B8-C8893827D2FB}" presName="thickLine" presStyleLbl="alignNode1" presStyleIdx="0" presStyleCnt="2"/>
      <dgm:spPr/>
    </dgm:pt>
    <dgm:pt modelId="{DAD5D796-B9FC-4A42-91F1-A17177357FCF}" type="pres">
      <dgm:prSet presAssocID="{2C4B12A1-7BE4-4454-B9B8-C8893827D2FB}" presName="horz1" presStyleCnt="0"/>
      <dgm:spPr/>
    </dgm:pt>
    <dgm:pt modelId="{18024460-DB46-42D6-994B-612842A27D8C}" type="pres">
      <dgm:prSet presAssocID="{2C4B12A1-7BE4-4454-B9B8-C8893827D2FB}" presName="tx1" presStyleLbl="revTx" presStyleIdx="0" presStyleCnt="2"/>
      <dgm:spPr/>
    </dgm:pt>
    <dgm:pt modelId="{C631AFC6-7F3C-413B-A6CD-7F6EE2FB1D2A}" type="pres">
      <dgm:prSet presAssocID="{2C4B12A1-7BE4-4454-B9B8-C8893827D2FB}" presName="vert1" presStyleCnt="0"/>
      <dgm:spPr/>
    </dgm:pt>
    <dgm:pt modelId="{3CED4BCD-0EE9-4CA2-9407-8213AE0D696C}" type="pres">
      <dgm:prSet presAssocID="{9FFC9E41-076E-4B55-817C-951AF162DAFA}" presName="thickLine" presStyleLbl="alignNode1" presStyleIdx="1" presStyleCnt="2"/>
      <dgm:spPr/>
    </dgm:pt>
    <dgm:pt modelId="{22A06351-C5F3-45D9-ABF1-7F5276BE553B}" type="pres">
      <dgm:prSet presAssocID="{9FFC9E41-076E-4B55-817C-951AF162DAFA}" presName="horz1" presStyleCnt="0"/>
      <dgm:spPr/>
    </dgm:pt>
    <dgm:pt modelId="{EDFE5093-FA1A-4CAB-8B0A-B14126E42420}" type="pres">
      <dgm:prSet presAssocID="{9FFC9E41-076E-4B55-817C-951AF162DAFA}" presName="tx1" presStyleLbl="revTx" presStyleIdx="1" presStyleCnt="2"/>
      <dgm:spPr/>
    </dgm:pt>
    <dgm:pt modelId="{4EBFC91A-C227-4683-86B2-C1EA94D5F187}" type="pres">
      <dgm:prSet presAssocID="{9FFC9E41-076E-4B55-817C-951AF162DAFA}" presName="vert1" presStyleCnt="0"/>
      <dgm:spPr/>
    </dgm:pt>
  </dgm:ptLst>
  <dgm:cxnLst>
    <dgm:cxn modelId="{8FD1125D-D570-4DFC-9597-5E1A70EB9EAB}" type="presOf" srcId="{9FFC9E41-076E-4B55-817C-951AF162DAFA}" destId="{EDFE5093-FA1A-4CAB-8B0A-B14126E42420}" srcOrd="0" destOrd="0" presId="urn:microsoft.com/office/officeart/2008/layout/LinedList"/>
    <dgm:cxn modelId="{D8347462-E8A2-479B-8817-1839364DA600}" srcId="{4F06ED09-5506-4579-BF6C-0C893D97D2E0}" destId="{2C4B12A1-7BE4-4454-B9B8-C8893827D2FB}" srcOrd="0" destOrd="0" parTransId="{5425635D-94A5-4499-A323-ADA62EFA4894}" sibTransId="{800E8539-C49A-47B2-BBA5-C59EB693CBAE}"/>
    <dgm:cxn modelId="{0B1ACDE8-9D9B-41EC-BADB-3EA89B618454}" type="presOf" srcId="{4F06ED09-5506-4579-BF6C-0C893D97D2E0}" destId="{5C0AFC3D-7E41-497E-BB2E-B2F09962FC5E}" srcOrd="0" destOrd="0" presId="urn:microsoft.com/office/officeart/2008/layout/LinedList"/>
    <dgm:cxn modelId="{CBE62EF3-C20A-425A-BF22-7FFDD38F671A}" srcId="{4F06ED09-5506-4579-BF6C-0C893D97D2E0}" destId="{9FFC9E41-076E-4B55-817C-951AF162DAFA}" srcOrd="1" destOrd="0" parTransId="{BEEB8AA5-2BB6-49E2-AC13-565F4F380E34}" sibTransId="{95E4658A-2DD3-4E49-A787-8DB83643F2A9}"/>
    <dgm:cxn modelId="{C1EF98FB-59DE-4DA3-90AC-0E408D0BF7C6}" type="presOf" srcId="{2C4B12A1-7BE4-4454-B9B8-C8893827D2FB}" destId="{18024460-DB46-42D6-994B-612842A27D8C}" srcOrd="0" destOrd="0" presId="urn:microsoft.com/office/officeart/2008/layout/LinedList"/>
    <dgm:cxn modelId="{D2F58E25-4861-42B6-AC42-8C717294CF79}" type="presParOf" srcId="{5C0AFC3D-7E41-497E-BB2E-B2F09962FC5E}" destId="{C89674F7-2BB0-4CED-B996-718FB9CD8E8B}" srcOrd="0" destOrd="0" presId="urn:microsoft.com/office/officeart/2008/layout/LinedList"/>
    <dgm:cxn modelId="{81DEF9EB-1717-4A2B-A235-C5B096684D5A}" type="presParOf" srcId="{5C0AFC3D-7E41-497E-BB2E-B2F09962FC5E}" destId="{DAD5D796-B9FC-4A42-91F1-A17177357FCF}" srcOrd="1" destOrd="0" presId="urn:microsoft.com/office/officeart/2008/layout/LinedList"/>
    <dgm:cxn modelId="{7B7AF78C-EB1E-4089-BC02-9D60A5146207}" type="presParOf" srcId="{DAD5D796-B9FC-4A42-91F1-A17177357FCF}" destId="{18024460-DB46-42D6-994B-612842A27D8C}" srcOrd="0" destOrd="0" presId="urn:microsoft.com/office/officeart/2008/layout/LinedList"/>
    <dgm:cxn modelId="{3DDDE3E3-0763-4C02-943A-BAA37BE09ED6}" type="presParOf" srcId="{DAD5D796-B9FC-4A42-91F1-A17177357FCF}" destId="{C631AFC6-7F3C-413B-A6CD-7F6EE2FB1D2A}" srcOrd="1" destOrd="0" presId="urn:microsoft.com/office/officeart/2008/layout/LinedList"/>
    <dgm:cxn modelId="{611A4B89-0EAF-4A5C-9C82-A9F0CD1122D7}" type="presParOf" srcId="{5C0AFC3D-7E41-497E-BB2E-B2F09962FC5E}" destId="{3CED4BCD-0EE9-4CA2-9407-8213AE0D696C}" srcOrd="2" destOrd="0" presId="urn:microsoft.com/office/officeart/2008/layout/LinedList"/>
    <dgm:cxn modelId="{768358CD-FCDF-4BDB-B662-D52BB8307263}" type="presParOf" srcId="{5C0AFC3D-7E41-497E-BB2E-B2F09962FC5E}" destId="{22A06351-C5F3-45D9-ABF1-7F5276BE553B}" srcOrd="3" destOrd="0" presId="urn:microsoft.com/office/officeart/2008/layout/LinedList"/>
    <dgm:cxn modelId="{C94E89ED-21C3-42C7-9B05-E8E9530E154B}" type="presParOf" srcId="{22A06351-C5F3-45D9-ABF1-7F5276BE553B}" destId="{EDFE5093-FA1A-4CAB-8B0A-B14126E42420}" srcOrd="0" destOrd="0" presId="urn:microsoft.com/office/officeart/2008/layout/LinedList"/>
    <dgm:cxn modelId="{E6D6A256-04C3-467C-8478-37C74365ADAE}" type="presParOf" srcId="{22A06351-C5F3-45D9-ABF1-7F5276BE553B}" destId="{4EBFC91A-C227-4683-86B2-C1EA94D5F187}"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34B203-00F4-4CC3-BF03-56F7EAB4C95B}"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EECB7D4-93AE-489B-B295-A7AE9CDBB46B}">
      <dgm:prSet/>
      <dgm:spPr/>
      <dgm:t>
        <a:bodyPr/>
        <a:lstStyle/>
        <a:p>
          <a:r>
            <a:rPr lang="en-US" dirty="0">
              <a:solidFill>
                <a:schemeClr val="accent5"/>
              </a:solidFill>
              <a:hlinkClick xmlns:r="http://schemas.openxmlformats.org/officeDocument/2006/relationships" r:id="rId1">
                <a:extLst>
                  <a:ext uri="{A12FA001-AC4F-418D-AE19-62706E023703}">
                    <ahyp:hlinkClr xmlns:ahyp="http://schemas.microsoft.com/office/drawing/2018/hyperlinkcolor" val="tx"/>
                  </a:ext>
                </a:extLst>
              </a:hlinkClick>
            </a:rPr>
            <a:t>Installing a Basic SSL/TLS Certificate in nginx - YouTube</a:t>
          </a:r>
          <a:endParaRPr lang="en-US" dirty="0">
            <a:solidFill>
              <a:schemeClr val="accent5"/>
            </a:solidFill>
          </a:endParaRPr>
        </a:p>
      </dgm:t>
    </dgm:pt>
    <dgm:pt modelId="{E97A4037-9E91-4341-9B26-A28ED81DD471}" type="parTrans" cxnId="{9CA5C506-3F60-423A-9395-D8679B7E7BC5}">
      <dgm:prSet/>
      <dgm:spPr/>
      <dgm:t>
        <a:bodyPr/>
        <a:lstStyle/>
        <a:p>
          <a:endParaRPr lang="en-US"/>
        </a:p>
      </dgm:t>
    </dgm:pt>
    <dgm:pt modelId="{69713A47-178B-46B1-A497-A11A69BAFD0D}" type="sibTrans" cxnId="{9CA5C506-3F60-423A-9395-D8679B7E7BC5}">
      <dgm:prSet/>
      <dgm:spPr/>
      <dgm:t>
        <a:bodyPr/>
        <a:lstStyle/>
        <a:p>
          <a:endParaRPr lang="en-US"/>
        </a:p>
      </dgm:t>
    </dgm:pt>
    <dgm:pt modelId="{545252CE-6238-46F2-B6C2-3DD0A692734D}">
      <dgm:prSet/>
      <dgm:spPr/>
      <dgm:t>
        <a:bodyPr/>
        <a:lstStyle/>
        <a:p>
          <a:r>
            <a:rPr lang="en-US">
              <a:hlinkClick xmlns:r="http://schemas.openxmlformats.org/officeDocument/2006/relationships" r:id="rId2"/>
            </a:rPr>
            <a:t>Security - Certificates | Ubuntu</a:t>
          </a:r>
          <a:endParaRPr lang="en-US"/>
        </a:p>
      </dgm:t>
    </dgm:pt>
    <dgm:pt modelId="{45D5E800-334C-4C50-8C93-51FA3959F774}" type="parTrans" cxnId="{2E155113-40EE-4537-AB93-CAB02BB42A48}">
      <dgm:prSet/>
      <dgm:spPr/>
      <dgm:t>
        <a:bodyPr/>
        <a:lstStyle/>
        <a:p>
          <a:endParaRPr lang="en-US"/>
        </a:p>
      </dgm:t>
    </dgm:pt>
    <dgm:pt modelId="{06714D16-3E7E-4EBB-BDCF-EA78FC6A2650}" type="sibTrans" cxnId="{2E155113-40EE-4537-AB93-CAB02BB42A48}">
      <dgm:prSet/>
      <dgm:spPr/>
      <dgm:t>
        <a:bodyPr/>
        <a:lstStyle/>
        <a:p>
          <a:endParaRPr lang="en-US"/>
        </a:p>
      </dgm:t>
    </dgm:pt>
    <dgm:pt modelId="{C27004D2-ECB4-4292-AF35-6904535375E3}">
      <dgm:prSet/>
      <dgm:spPr/>
      <dgm:t>
        <a:bodyPr/>
        <a:lstStyle/>
        <a:p>
          <a:r>
            <a:rPr lang="en-US" dirty="0">
              <a:solidFill>
                <a:schemeClr val="accent5"/>
              </a:solidFill>
            </a:rPr>
            <a:t>DeVry Module 3 project guide video</a:t>
          </a:r>
        </a:p>
      </dgm:t>
    </dgm:pt>
    <dgm:pt modelId="{E17DE16B-8D86-41F6-B9F4-077AABA64102}" type="parTrans" cxnId="{A672B4B6-7AA2-48BF-B3E6-F6096DAC7DAB}">
      <dgm:prSet/>
      <dgm:spPr/>
      <dgm:t>
        <a:bodyPr/>
        <a:lstStyle/>
        <a:p>
          <a:endParaRPr lang="en-US"/>
        </a:p>
      </dgm:t>
    </dgm:pt>
    <dgm:pt modelId="{BFDE680A-6BC9-415B-9FD5-AEB8F4BDB0BD}" type="sibTrans" cxnId="{A672B4B6-7AA2-48BF-B3E6-F6096DAC7DAB}">
      <dgm:prSet/>
      <dgm:spPr/>
      <dgm:t>
        <a:bodyPr/>
        <a:lstStyle/>
        <a:p>
          <a:endParaRPr lang="en-US"/>
        </a:p>
      </dgm:t>
    </dgm:pt>
    <dgm:pt modelId="{0ED8BE75-3555-410C-B711-667F1A358280}" type="pres">
      <dgm:prSet presAssocID="{E734B203-00F4-4CC3-BF03-56F7EAB4C95B}" presName="root" presStyleCnt="0">
        <dgm:presLayoutVars>
          <dgm:dir/>
          <dgm:resizeHandles val="exact"/>
        </dgm:presLayoutVars>
      </dgm:prSet>
      <dgm:spPr/>
    </dgm:pt>
    <dgm:pt modelId="{980192FF-E868-4EC9-B585-77BAAA6733D4}" type="pres">
      <dgm:prSet presAssocID="{4EECB7D4-93AE-489B-B295-A7AE9CDBB46B}" presName="compNode" presStyleCnt="0"/>
      <dgm:spPr/>
    </dgm:pt>
    <dgm:pt modelId="{AB3E98B0-BF66-4FFF-93CD-CBF583820494}" type="pres">
      <dgm:prSet presAssocID="{4EECB7D4-93AE-489B-B295-A7AE9CDBB46B}" presName="iconRect" presStyleLbl="node1" presStyleIdx="0"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cessor"/>
        </a:ext>
      </dgm:extLst>
    </dgm:pt>
    <dgm:pt modelId="{68196F44-16B5-49A7-9D25-8AA93A80589C}" type="pres">
      <dgm:prSet presAssocID="{4EECB7D4-93AE-489B-B295-A7AE9CDBB46B}" presName="spaceRect" presStyleCnt="0"/>
      <dgm:spPr/>
    </dgm:pt>
    <dgm:pt modelId="{DF7B9A13-6447-470C-912C-09BB5950731D}" type="pres">
      <dgm:prSet presAssocID="{4EECB7D4-93AE-489B-B295-A7AE9CDBB46B}" presName="textRect" presStyleLbl="revTx" presStyleIdx="0" presStyleCnt="3">
        <dgm:presLayoutVars>
          <dgm:chMax val="1"/>
          <dgm:chPref val="1"/>
        </dgm:presLayoutVars>
      </dgm:prSet>
      <dgm:spPr/>
    </dgm:pt>
    <dgm:pt modelId="{5FE10F69-14C8-47A3-945E-702C6D887575}" type="pres">
      <dgm:prSet presAssocID="{69713A47-178B-46B1-A497-A11A69BAFD0D}" presName="sibTrans" presStyleCnt="0"/>
      <dgm:spPr/>
    </dgm:pt>
    <dgm:pt modelId="{3528CCBD-9CA1-4EA5-8DA2-69F8F90517E3}" type="pres">
      <dgm:prSet presAssocID="{545252CE-6238-46F2-B6C2-3DD0A692734D}" presName="compNode" presStyleCnt="0"/>
      <dgm:spPr/>
    </dgm:pt>
    <dgm:pt modelId="{3E85402A-416C-4CBA-928C-ECF4FBBAEED5}" type="pres">
      <dgm:prSet presAssocID="{545252CE-6238-46F2-B6C2-3DD0A692734D}" presName="iconRect" presStyleLbl="node1" presStyleIdx="1"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a:ext>
      </dgm:extLst>
    </dgm:pt>
    <dgm:pt modelId="{E5B5060C-E850-41E4-B0B3-2EE05E6E5BEA}" type="pres">
      <dgm:prSet presAssocID="{545252CE-6238-46F2-B6C2-3DD0A692734D}" presName="spaceRect" presStyleCnt="0"/>
      <dgm:spPr/>
    </dgm:pt>
    <dgm:pt modelId="{97868BD2-56C9-4262-9629-A568F87DF0E9}" type="pres">
      <dgm:prSet presAssocID="{545252CE-6238-46F2-B6C2-3DD0A692734D}" presName="textRect" presStyleLbl="revTx" presStyleIdx="1" presStyleCnt="3">
        <dgm:presLayoutVars>
          <dgm:chMax val="1"/>
          <dgm:chPref val="1"/>
        </dgm:presLayoutVars>
      </dgm:prSet>
      <dgm:spPr/>
    </dgm:pt>
    <dgm:pt modelId="{91422C3E-2CB7-4E67-A508-33EDFB55400C}" type="pres">
      <dgm:prSet presAssocID="{06714D16-3E7E-4EBB-BDCF-EA78FC6A2650}" presName="sibTrans" presStyleCnt="0"/>
      <dgm:spPr/>
    </dgm:pt>
    <dgm:pt modelId="{A31018F3-84A0-4B5A-B15C-D8BDD4901A56}" type="pres">
      <dgm:prSet presAssocID="{C27004D2-ECB4-4292-AF35-6904535375E3}" presName="compNode" presStyleCnt="0"/>
      <dgm:spPr/>
    </dgm:pt>
    <dgm:pt modelId="{A07D4E5D-18CF-4AAC-AFFA-9360F5CEA9B1}" type="pres">
      <dgm:prSet presAssocID="{C27004D2-ECB4-4292-AF35-6904535375E3}" presName="iconRect" presStyleLbl="node1" presStyleIdx="2" presStyleCnt="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y"/>
        </a:ext>
      </dgm:extLst>
    </dgm:pt>
    <dgm:pt modelId="{EC2106BE-0572-45B7-9658-E1A0B3C49FB8}" type="pres">
      <dgm:prSet presAssocID="{C27004D2-ECB4-4292-AF35-6904535375E3}" presName="spaceRect" presStyleCnt="0"/>
      <dgm:spPr/>
    </dgm:pt>
    <dgm:pt modelId="{D6EB976E-1085-47D2-9066-45819AAFDA0B}" type="pres">
      <dgm:prSet presAssocID="{C27004D2-ECB4-4292-AF35-6904535375E3}" presName="textRect" presStyleLbl="revTx" presStyleIdx="2" presStyleCnt="3">
        <dgm:presLayoutVars>
          <dgm:chMax val="1"/>
          <dgm:chPref val="1"/>
        </dgm:presLayoutVars>
      </dgm:prSet>
      <dgm:spPr/>
    </dgm:pt>
  </dgm:ptLst>
  <dgm:cxnLst>
    <dgm:cxn modelId="{9CA5C506-3F60-423A-9395-D8679B7E7BC5}" srcId="{E734B203-00F4-4CC3-BF03-56F7EAB4C95B}" destId="{4EECB7D4-93AE-489B-B295-A7AE9CDBB46B}" srcOrd="0" destOrd="0" parTransId="{E97A4037-9E91-4341-9B26-A28ED81DD471}" sibTransId="{69713A47-178B-46B1-A497-A11A69BAFD0D}"/>
    <dgm:cxn modelId="{2E155113-40EE-4537-AB93-CAB02BB42A48}" srcId="{E734B203-00F4-4CC3-BF03-56F7EAB4C95B}" destId="{545252CE-6238-46F2-B6C2-3DD0A692734D}" srcOrd="1" destOrd="0" parTransId="{45D5E800-334C-4C50-8C93-51FA3959F774}" sibTransId="{06714D16-3E7E-4EBB-BDCF-EA78FC6A2650}"/>
    <dgm:cxn modelId="{DB2CED18-4434-458C-AC5E-07B04A1BC831}" type="presOf" srcId="{C27004D2-ECB4-4292-AF35-6904535375E3}" destId="{D6EB976E-1085-47D2-9066-45819AAFDA0B}" srcOrd="0" destOrd="0" presId="urn:microsoft.com/office/officeart/2018/2/layout/IconLabelList"/>
    <dgm:cxn modelId="{71D5042A-DEE4-4858-A7E1-7F9F6F2404FD}" type="presOf" srcId="{E734B203-00F4-4CC3-BF03-56F7EAB4C95B}" destId="{0ED8BE75-3555-410C-B711-667F1A358280}" srcOrd="0" destOrd="0" presId="urn:microsoft.com/office/officeart/2018/2/layout/IconLabelList"/>
    <dgm:cxn modelId="{62A875AA-0F7E-49C2-BE90-D54D137B69F9}" type="presOf" srcId="{4EECB7D4-93AE-489B-B295-A7AE9CDBB46B}" destId="{DF7B9A13-6447-470C-912C-09BB5950731D}" srcOrd="0" destOrd="0" presId="urn:microsoft.com/office/officeart/2018/2/layout/IconLabelList"/>
    <dgm:cxn modelId="{A672B4B6-7AA2-48BF-B3E6-F6096DAC7DAB}" srcId="{E734B203-00F4-4CC3-BF03-56F7EAB4C95B}" destId="{C27004D2-ECB4-4292-AF35-6904535375E3}" srcOrd="2" destOrd="0" parTransId="{E17DE16B-8D86-41F6-B9F4-077AABA64102}" sibTransId="{BFDE680A-6BC9-415B-9FD5-AEB8F4BDB0BD}"/>
    <dgm:cxn modelId="{C99FB6DE-3415-4CD4-85BB-236E5C1042A2}" type="presOf" srcId="{545252CE-6238-46F2-B6C2-3DD0A692734D}" destId="{97868BD2-56C9-4262-9629-A568F87DF0E9}" srcOrd="0" destOrd="0" presId="urn:microsoft.com/office/officeart/2018/2/layout/IconLabelList"/>
    <dgm:cxn modelId="{444D7E59-A491-45DC-80B3-4CF4EF48B734}" type="presParOf" srcId="{0ED8BE75-3555-410C-B711-667F1A358280}" destId="{980192FF-E868-4EC9-B585-77BAAA6733D4}" srcOrd="0" destOrd="0" presId="urn:microsoft.com/office/officeart/2018/2/layout/IconLabelList"/>
    <dgm:cxn modelId="{C9945FB4-0B53-4CAD-8CD6-827C6BC329F8}" type="presParOf" srcId="{980192FF-E868-4EC9-B585-77BAAA6733D4}" destId="{AB3E98B0-BF66-4FFF-93CD-CBF583820494}" srcOrd="0" destOrd="0" presId="urn:microsoft.com/office/officeart/2018/2/layout/IconLabelList"/>
    <dgm:cxn modelId="{FA014F4C-D899-4F30-86C3-1C9BE1024BC0}" type="presParOf" srcId="{980192FF-E868-4EC9-B585-77BAAA6733D4}" destId="{68196F44-16B5-49A7-9D25-8AA93A80589C}" srcOrd="1" destOrd="0" presId="urn:microsoft.com/office/officeart/2018/2/layout/IconLabelList"/>
    <dgm:cxn modelId="{65805FAC-8024-4489-AE8B-30446B8D423C}" type="presParOf" srcId="{980192FF-E868-4EC9-B585-77BAAA6733D4}" destId="{DF7B9A13-6447-470C-912C-09BB5950731D}" srcOrd="2" destOrd="0" presId="urn:microsoft.com/office/officeart/2018/2/layout/IconLabelList"/>
    <dgm:cxn modelId="{4B90F00B-DF0F-423D-8080-F59C8D134B1F}" type="presParOf" srcId="{0ED8BE75-3555-410C-B711-667F1A358280}" destId="{5FE10F69-14C8-47A3-945E-702C6D887575}" srcOrd="1" destOrd="0" presId="urn:microsoft.com/office/officeart/2018/2/layout/IconLabelList"/>
    <dgm:cxn modelId="{6A1C06E6-7D7A-407B-994F-25D9E089F3EA}" type="presParOf" srcId="{0ED8BE75-3555-410C-B711-667F1A358280}" destId="{3528CCBD-9CA1-4EA5-8DA2-69F8F90517E3}" srcOrd="2" destOrd="0" presId="urn:microsoft.com/office/officeart/2018/2/layout/IconLabelList"/>
    <dgm:cxn modelId="{9456698B-0F39-4A0D-9C9C-19C4475443FD}" type="presParOf" srcId="{3528CCBD-9CA1-4EA5-8DA2-69F8F90517E3}" destId="{3E85402A-416C-4CBA-928C-ECF4FBBAEED5}" srcOrd="0" destOrd="0" presId="urn:microsoft.com/office/officeart/2018/2/layout/IconLabelList"/>
    <dgm:cxn modelId="{0C1AFD62-5316-4048-BE15-8D01BCC06940}" type="presParOf" srcId="{3528CCBD-9CA1-4EA5-8DA2-69F8F90517E3}" destId="{E5B5060C-E850-41E4-B0B3-2EE05E6E5BEA}" srcOrd="1" destOrd="0" presId="urn:microsoft.com/office/officeart/2018/2/layout/IconLabelList"/>
    <dgm:cxn modelId="{7EAEBA0E-502A-4850-B022-A9904B64B145}" type="presParOf" srcId="{3528CCBD-9CA1-4EA5-8DA2-69F8F90517E3}" destId="{97868BD2-56C9-4262-9629-A568F87DF0E9}" srcOrd="2" destOrd="0" presId="urn:microsoft.com/office/officeart/2018/2/layout/IconLabelList"/>
    <dgm:cxn modelId="{EFF2B208-9653-4F17-B4F2-9A0CDB5D7C19}" type="presParOf" srcId="{0ED8BE75-3555-410C-B711-667F1A358280}" destId="{91422C3E-2CB7-4E67-A508-33EDFB55400C}" srcOrd="3" destOrd="0" presId="urn:microsoft.com/office/officeart/2018/2/layout/IconLabelList"/>
    <dgm:cxn modelId="{97837735-C4CA-4BDE-870D-FD7D59808A90}" type="presParOf" srcId="{0ED8BE75-3555-410C-B711-667F1A358280}" destId="{A31018F3-84A0-4B5A-B15C-D8BDD4901A56}" srcOrd="4" destOrd="0" presId="urn:microsoft.com/office/officeart/2018/2/layout/IconLabelList"/>
    <dgm:cxn modelId="{844C3AE1-C160-4283-B4B4-3159F9D1EEF0}" type="presParOf" srcId="{A31018F3-84A0-4B5A-B15C-D8BDD4901A56}" destId="{A07D4E5D-18CF-4AAC-AFFA-9360F5CEA9B1}" srcOrd="0" destOrd="0" presId="urn:microsoft.com/office/officeart/2018/2/layout/IconLabelList"/>
    <dgm:cxn modelId="{B7CA138B-3D6B-41B8-9C3D-4D1E835EFA3B}" type="presParOf" srcId="{A31018F3-84A0-4B5A-B15C-D8BDD4901A56}" destId="{EC2106BE-0572-45B7-9658-E1A0B3C49FB8}" srcOrd="1" destOrd="0" presId="urn:microsoft.com/office/officeart/2018/2/layout/IconLabelList"/>
    <dgm:cxn modelId="{01DDA998-419E-44F4-A4BB-97563EFDC5F4}" type="presParOf" srcId="{A31018F3-84A0-4B5A-B15C-D8BDD4901A56}" destId="{D6EB976E-1085-47D2-9066-45819AAFDA0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41BEFF-6BC8-4BF6-84AA-CA54E6001614}" type="doc">
      <dgm:prSet loTypeId="urn:microsoft.com/office/officeart/2005/8/layout/arrow5" loCatId="relationship" qsTypeId="urn:microsoft.com/office/officeart/2005/8/quickstyle/simple1" qsCatId="simple" csTypeId="urn:microsoft.com/office/officeart/2005/8/colors/accent1_2" csCatId="accent1"/>
      <dgm:spPr/>
      <dgm:t>
        <a:bodyPr/>
        <a:lstStyle/>
        <a:p>
          <a:endParaRPr lang="en-US"/>
        </a:p>
      </dgm:t>
    </dgm:pt>
    <dgm:pt modelId="{CE4B7522-8F77-4FE7-AFCC-2C341FEB3148}">
      <dgm:prSet/>
      <dgm:spPr/>
      <dgm:t>
        <a:bodyPr/>
        <a:lstStyle/>
        <a:p>
          <a:r>
            <a:rPr lang="en-US"/>
            <a:t>Take a screenshot of the output in Part 1 Step 17.</a:t>
          </a:r>
        </a:p>
      </dgm:t>
    </dgm:pt>
    <dgm:pt modelId="{F56E6D2C-7110-4BCD-B844-D07ADCE3FD38}" type="parTrans" cxnId="{4D0DB2E3-A5CB-4F07-B406-9B78825CC730}">
      <dgm:prSet/>
      <dgm:spPr/>
      <dgm:t>
        <a:bodyPr/>
        <a:lstStyle/>
        <a:p>
          <a:endParaRPr lang="en-US"/>
        </a:p>
      </dgm:t>
    </dgm:pt>
    <dgm:pt modelId="{72E3F91E-3507-47AF-AA5F-ED5BADDE76F8}" type="sibTrans" cxnId="{4D0DB2E3-A5CB-4F07-B406-9B78825CC730}">
      <dgm:prSet/>
      <dgm:spPr/>
      <dgm:t>
        <a:bodyPr/>
        <a:lstStyle/>
        <a:p>
          <a:endParaRPr lang="en-US"/>
        </a:p>
      </dgm:t>
    </dgm:pt>
    <dgm:pt modelId="{335B9120-B990-4236-9581-67F97384ED81}">
      <dgm:prSet/>
      <dgm:spPr/>
      <dgm:t>
        <a:bodyPr/>
        <a:lstStyle/>
        <a:p>
          <a:r>
            <a:rPr lang="en-US"/>
            <a:t>It should show the transcript of the XMAS scan alert.</a:t>
          </a:r>
        </a:p>
      </dgm:t>
    </dgm:pt>
    <dgm:pt modelId="{B47664FD-C4CB-4F47-A799-46A0C944F708}" type="parTrans" cxnId="{9DB45AC6-31B8-4894-83DE-D7F9FD0C5987}">
      <dgm:prSet/>
      <dgm:spPr/>
      <dgm:t>
        <a:bodyPr/>
        <a:lstStyle/>
        <a:p>
          <a:endParaRPr lang="en-US"/>
        </a:p>
      </dgm:t>
    </dgm:pt>
    <dgm:pt modelId="{1A4BDC54-712F-404E-AB06-688D78A2799A}" type="sibTrans" cxnId="{9DB45AC6-31B8-4894-83DE-D7F9FD0C5987}">
      <dgm:prSet/>
      <dgm:spPr/>
      <dgm:t>
        <a:bodyPr/>
        <a:lstStyle/>
        <a:p>
          <a:endParaRPr lang="en-US"/>
        </a:p>
      </dgm:t>
    </dgm:pt>
    <dgm:pt modelId="{37ABCA08-5314-4154-9C47-CE7C4DFBC855}" type="pres">
      <dgm:prSet presAssocID="{8241BEFF-6BC8-4BF6-84AA-CA54E6001614}" presName="diagram" presStyleCnt="0">
        <dgm:presLayoutVars>
          <dgm:dir/>
          <dgm:resizeHandles val="exact"/>
        </dgm:presLayoutVars>
      </dgm:prSet>
      <dgm:spPr/>
    </dgm:pt>
    <dgm:pt modelId="{E887093E-78ED-4FBD-8613-7BD9615561D4}" type="pres">
      <dgm:prSet presAssocID="{CE4B7522-8F77-4FE7-AFCC-2C341FEB3148}" presName="arrow" presStyleLbl="node1" presStyleIdx="0" presStyleCnt="2">
        <dgm:presLayoutVars>
          <dgm:bulletEnabled val="1"/>
        </dgm:presLayoutVars>
      </dgm:prSet>
      <dgm:spPr/>
    </dgm:pt>
    <dgm:pt modelId="{63EE143E-7C56-4CE2-AB1F-45A8D20A0E0F}" type="pres">
      <dgm:prSet presAssocID="{335B9120-B990-4236-9581-67F97384ED81}" presName="arrow" presStyleLbl="node1" presStyleIdx="1" presStyleCnt="2">
        <dgm:presLayoutVars>
          <dgm:bulletEnabled val="1"/>
        </dgm:presLayoutVars>
      </dgm:prSet>
      <dgm:spPr/>
    </dgm:pt>
  </dgm:ptLst>
  <dgm:cxnLst>
    <dgm:cxn modelId="{1834FBBB-4FE2-456E-B1E9-AFF22699E433}" type="presOf" srcId="{335B9120-B990-4236-9581-67F97384ED81}" destId="{63EE143E-7C56-4CE2-AB1F-45A8D20A0E0F}" srcOrd="0" destOrd="0" presId="urn:microsoft.com/office/officeart/2005/8/layout/arrow5"/>
    <dgm:cxn modelId="{C3EB03BE-B414-4F67-930C-BEAB429908BB}" type="presOf" srcId="{CE4B7522-8F77-4FE7-AFCC-2C341FEB3148}" destId="{E887093E-78ED-4FBD-8613-7BD9615561D4}" srcOrd="0" destOrd="0" presId="urn:microsoft.com/office/officeart/2005/8/layout/arrow5"/>
    <dgm:cxn modelId="{9DB45AC6-31B8-4894-83DE-D7F9FD0C5987}" srcId="{8241BEFF-6BC8-4BF6-84AA-CA54E6001614}" destId="{335B9120-B990-4236-9581-67F97384ED81}" srcOrd="1" destOrd="0" parTransId="{B47664FD-C4CB-4F47-A799-46A0C944F708}" sibTransId="{1A4BDC54-712F-404E-AB06-688D78A2799A}"/>
    <dgm:cxn modelId="{8984ABE0-41DE-436A-AD2C-3F43DF5CCB60}" type="presOf" srcId="{8241BEFF-6BC8-4BF6-84AA-CA54E6001614}" destId="{37ABCA08-5314-4154-9C47-CE7C4DFBC855}" srcOrd="0" destOrd="0" presId="urn:microsoft.com/office/officeart/2005/8/layout/arrow5"/>
    <dgm:cxn modelId="{4D0DB2E3-A5CB-4F07-B406-9B78825CC730}" srcId="{8241BEFF-6BC8-4BF6-84AA-CA54E6001614}" destId="{CE4B7522-8F77-4FE7-AFCC-2C341FEB3148}" srcOrd="0" destOrd="0" parTransId="{F56E6D2C-7110-4BCD-B844-D07ADCE3FD38}" sibTransId="{72E3F91E-3507-47AF-AA5F-ED5BADDE76F8}"/>
    <dgm:cxn modelId="{541607D3-7094-4456-98C1-9AF7314112F5}" type="presParOf" srcId="{37ABCA08-5314-4154-9C47-CE7C4DFBC855}" destId="{E887093E-78ED-4FBD-8613-7BD9615561D4}" srcOrd="0" destOrd="0" presId="urn:microsoft.com/office/officeart/2005/8/layout/arrow5"/>
    <dgm:cxn modelId="{866399BE-1322-45CA-B9C2-A534437523A8}" type="presParOf" srcId="{37ABCA08-5314-4154-9C47-CE7C4DFBC855}" destId="{63EE143E-7C56-4CE2-AB1F-45A8D20A0E0F}" srcOrd="1" destOrd="0" presId="urn:microsoft.com/office/officeart/2005/8/layout/arrow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2AB4FA6-D4B5-4172-A302-5E8DB55745A7}" type="doc">
      <dgm:prSet loTypeId="urn:microsoft.com/office/officeart/2005/8/layout/hierarchy1" loCatId="hierarchy" qsTypeId="urn:microsoft.com/office/officeart/2005/8/quickstyle/simple1" qsCatId="simple" csTypeId="urn:microsoft.com/office/officeart/2005/8/colors/accent3_2" csCatId="accent3"/>
      <dgm:spPr/>
      <dgm:t>
        <a:bodyPr/>
        <a:lstStyle/>
        <a:p>
          <a:endParaRPr lang="en-US"/>
        </a:p>
      </dgm:t>
    </dgm:pt>
    <dgm:pt modelId="{86F45138-98B8-4ADA-868E-D3EAE3B1EE77}">
      <dgm:prSet/>
      <dgm:spPr/>
      <dgm:t>
        <a:bodyPr/>
        <a:lstStyle/>
        <a:p>
          <a:r>
            <a:rPr lang="en-US"/>
            <a:t>… </a:t>
          </a:r>
          <a:r>
            <a:rPr lang="en-US">
              <a:hlinkClick xmlns:r="http://schemas.openxmlformats.org/officeDocument/2006/relationships" r:id="rId1"/>
            </a:rPr>
            <a:t>Next-Gen Firewalls &amp; Topologies. Designing &amp; Building DMZs. Concepts, Best Practices &amp; Tips</a:t>
          </a:r>
          <a:endParaRPr lang="en-US"/>
        </a:p>
      </dgm:t>
    </dgm:pt>
    <dgm:pt modelId="{E869779B-9303-4900-9875-96A48C32FF15}" type="parTrans" cxnId="{23748698-7412-4D03-BC76-18D8C59DB16B}">
      <dgm:prSet/>
      <dgm:spPr/>
      <dgm:t>
        <a:bodyPr/>
        <a:lstStyle/>
        <a:p>
          <a:endParaRPr lang="en-US"/>
        </a:p>
      </dgm:t>
    </dgm:pt>
    <dgm:pt modelId="{58A376CB-7FDC-4895-86CA-27B3033C3AD7}" type="sibTrans" cxnId="{23748698-7412-4D03-BC76-18D8C59DB16B}">
      <dgm:prSet/>
      <dgm:spPr/>
      <dgm:t>
        <a:bodyPr/>
        <a:lstStyle/>
        <a:p>
          <a:endParaRPr lang="en-US"/>
        </a:p>
      </dgm:t>
    </dgm:pt>
    <dgm:pt modelId="{F452A944-24AD-49FD-9128-5DED4F0D4C68}">
      <dgm:prSet/>
      <dgm:spPr/>
      <dgm:t>
        <a:bodyPr/>
        <a:lstStyle/>
        <a:p>
          <a:r>
            <a:rPr lang="en-US"/>
            <a:t>… </a:t>
          </a:r>
          <a:r>
            <a:rPr lang="en-US">
              <a:hlinkClick xmlns:r="http://schemas.openxmlformats.org/officeDocument/2006/relationships" r:id="rId2"/>
            </a:rPr>
            <a:t>Module 6: Project - Firewall (instructure.com)</a:t>
          </a:r>
          <a:endParaRPr lang="en-US"/>
        </a:p>
      </dgm:t>
    </dgm:pt>
    <dgm:pt modelId="{AEE85023-7B0D-4D75-915A-D97BBD22A854}" type="parTrans" cxnId="{0156A17F-C705-4D09-8C4E-535E753F146B}">
      <dgm:prSet/>
      <dgm:spPr/>
      <dgm:t>
        <a:bodyPr/>
        <a:lstStyle/>
        <a:p>
          <a:endParaRPr lang="en-US"/>
        </a:p>
      </dgm:t>
    </dgm:pt>
    <dgm:pt modelId="{7A2D62E2-D5E9-435C-AA04-4DBDD80F5C59}" type="sibTrans" cxnId="{0156A17F-C705-4D09-8C4E-535E753F146B}">
      <dgm:prSet/>
      <dgm:spPr/>
      <dgm:t>
        <a:bodyPr/>
        <a:lstStyle/>
        <a:p>
          <a:endParaRPr lang="en-US"/>
        </a:p>
      </dgm:t>
    </dgm:pt>
    <dgm:pt modelId="{ACC07276-70AA-44BA-9B69-2BBB89F46030}" type="pres">
      <dgm:prSet presAssocID="{E2AB4FA6-D4B5-4172-A302-5E8DB55745A7}" presName="hierChild1" presStyleCnt="0">
        <dgm:presLayoutVars>
          <dgm:chPref val="1"/>
          <dgm:dir/>
          <dgm:animOne val="branch"/>
          <dgm:animLvl val="lvl"/>
          <dgm:resizeHandles/>
        </dgm:presLayoutVars>
      </dgm:prSet>
      <dgm:spPr/>
    </dgm:pt>
    <dgm:pt modelId="{2A36C3DC-4550-4341-9789-C34FB94392DE}" type="pres">
      <dgm:prSet presAssocID="{86F45138-98B8-4ADA-868E-D3EAE3B1EE77}" presName="hierRoot1" presStyleCnt="0"/>
      <dgm:spPr/>
    </dgm:pt>
    <dgm:pt modelId="{8A762C1B-36FD-470B-96EF-2AE9BE3E976D}" type="pres">
      <dgm:prSet presAssocID="{86F45138-98B8-4ADA-868E-D3EAE3B1EE77}" presName="composite" presStyleCnt="0"/>
      <dgm:spPr/>
    </dgm:pt>
    <dgm:pt modelId="{7D0F3210-2DFA-4407-BBD6-71FA680E802A}" type="pres">
      <dgm:prSet presAssocID="{86F45138-98B8-4ADA-868E-D3EAE3B1EE77}" presName="background" presStyleLbl="node0" presStyleIdx="0" presStyleCnt="2"/>
      <dgm:spPr/>
    </dgm:pt>
    <dgm:pt modelId="{DD04449D-A73B-417E-A609-E0BDA4182EAF}" type="pres">
      <dgm:prSet presAssocID="{86F45138-98B8-4ADA-868E-D3EAE3B1EE77}" presName="text" presStyleLbl="fgAcc0" presStyleIdx="0" presStyleCnt="2">
        <dgm:presLayoutVars>
          <dgm:chPref val="3"/>
        </dgm:presLayoutVars>
      </dgm:prSet>
      <dgm:spPr/>
    </dgm:pt>
    <dgm:pt modelId="{BC26A9B4-60CB-4F45-87D5-33BF89CE14B2}" type="pres">
      <dgm:prSet presAssocID="{86F45138-98B8-4ADA-868E-D3EAE3B1EE77}" presName="hierChild2" presStyleCnt="0"/>
      <dgm:spPr/>
    </dgm:pt>
    <dgm:pt modelId="{D6367537-47E7-4E07-86A7-FF1634F64A7B}" type="pres">
      <dgm:prSet presAssocID="{F452A944-24AD-49FD-9128-5DED4F0D4C68}" presName="hierRoot1" presStyleCnt="0"/>
      <dgm:spPr/>
    </dgm:pt>
    <dgm:pt modelId="{28893B01-593F-48CB-A258-7BFF2A04E33C}" type="pres">
      <dgm:prSet presAssocID="{F452A944-24AD-49FD-9128-5DED4F0D4C68}" presName="composite" presStyleCnt="0"/>
      <dgm:spPr/>
    </dgm:pt>
    <dgm:pt modelId="{E85A23E3-24A1-4C25-8EC1-9AF70E103E60}" type="pres">
      <dgm:prSet presAssocID="{F452A944-24AD-49FD-9128-5DED4F0D4C68}" presName="background" presStyleLbl="node0" presStyleIdx="1" presStyleCnt="2"/>
      <dgm:spPr/>
    </dgm:pt>
    <dgm:pt modelId="{2F759B44-882F-4234-A27E-A136A8F5EC06}" type="pres">
      <dgm:prSet presAssocID="{F452A944-24AD-49FD-9128-5DED4F0D4C68}" presName="text" presStyleLbl="fgAcc0" presStyleIdx="1" presStyleCnt="2">
        <dgm:presLayoutVars>
          <dgm:chPref val="3"/>
        </dgm:presLayoutVars>
      </dgm:prSet>
      <dgm:spPr/>
    </dgm:pt>
    <dgm:pt modelId="{347EA2FD-6F33-4DBE-B2A0-E36422C0CA83}" type="pres">
      <dgm:prSet presAssocID="{F452A944-24AD-49FD-9128-5DED4F0D4C68}" presName="hierChild2" presStyleCnt="0"/>
      <dgm:spPr/>
    </dgm:pt>
  </dgm:ptLst>
  <dgm:cxnLst>
    <dgm:cxn modelId="{7D100338-6646-4A6B-83B1-047308854DD8}" type="presOf" srcId="{86F45138-98B8-4ADA-868E-D3EAE3B1EE77}" destId="{DD04449D-A73B-417E-A609-E0BDA4182EAF}" srcOrd="0" destOrd="0" presId="urn:microsoft.com/office/officeart/2005/8/layout/hierarchy1"/>
    <dgm:cxn modelId="{95D08E60-B34A-4F49-B387-D29A108787AA}" type="presOf" srcId="{F452A944-24AD-49FD-9128-5DED4F0D4C68}" destId="{2F759B44-882F-4234-A27E-A136A8F5EC06}" srcOrd="0" destOrd="0" presId="urn:microsoft.com/office/officeart/2005/8/layout/hierarchy1"/>
    <dgm:cxn modelId="{0156A17F-C705-4D09-8C4E-535E753F146B}" srcId="{E2AB4FA6-D4B5-4172-A302-5E8DB55745A7}" destId="{F452A944-24AD-49FD-9128-5DED4F0D4C68}" srcOrd="1" destOrd="0" parTransId="{AEE85023-7B0D-4D75-915A-D97BBD22A854}" sibTransId="{7A2D62E2-D5E9-435C-AA04-4DBDD80F5C59}"/>
    <dgm:cxn modelId="{23748698-7412-4D03-BC76-18D8C59DB16B}" srcId="{E2AB4FA6-D4B5-4172-A302-5E8DB55745A7}" destId="{86F45138-98B8-4ADA-868E-D3EAE3B1EE77}" srcOrd="0" destOrd="0" parTransId="{E869779B-9303-4900-9875-96A48C32FF15}" sibTransId="{58A376CB-7FDC-4895-86CA-27B3033C3AD7}"/>
    <dgm:cxn modelId="{37BB6BAF-FD1B-4C68-A850-07977EDE5BC7}" type="presOf" srcId="{E2AB4FA6-D4B5-4172-A302-5E8DB55745A7}" destId="{ACC07276-70AA-44BA-9B69-2BBB89F46030}" srcOrd="0" destOrd="0" presId="urn:microsoft.com/office/officeart/2005/8/layout/hierarchy1"/>
    <dgm:cxn modelId="{79662D94-F34A-452A-9DAE-A37C50DE9C30}" type="presParOf" srcId="{ACC07276-70AA-44BA-9B69-2BBB89F46030}" destId="{2A36C3DC-4550-4341-9789-C34FB94392DE}" srcOrd="0" destOrd="0" presId="urn:microsoft.com/office/officeart/2005/8/layout/hierarchy1"/>
    <dgm:cxn modelId="{DCD7D052-DCF8-4534-BEB2-BE62A4D2799E}" type="presParOf" srcId="{2A36C3DC-4550-4341-9789-C34FB94392DE}" destId="{8A762C1B-36FD-470B-96EF-2AE9BE3E976D}" srcOrd="0" destOrd="0" presId="urn:microsoft.com/office/officeart/2005/8/layout/hierarchy1"/>
    <dgm:cxn modelId="{CADA6CB1-3224-4A19-9130-C35C300D69D1}" type="presParOf" srcId="{8A762C1B-36FD-470B-96EF-2AE9BE3E976D}" destId="{7D0F3210-2DFA-4407-BBD6-71FA680E802A}" srcOrd="0" destOrd="0" presId="urn:microsoft.com/office/officeart/2005/8/layout/hierarchy1"/>
    <dgm:cxn modelId="{D90F9963-6BED-47AF-A4B6-3D8966EAB98F}" type="presParOf" srcId="{8A762C1B-36FD-470B-96EF-2AE9BE3E976D}" destId="{DD04449D-A73B-417E-A609-E0BDA4182EAF}" srcOrd="1" destOrd="0" presId="urn:microsoft.com/office/officeart/2005/8/layout/hierarchy1"/>
    <dgm:cxn modelId="{5A2278BD-A1D1-465D-811B-26D06C3B6703}" type="presParOf" srcId="{2A36C3DC-4550-4341-9789-C34FB94392DE}" destId="{BC26A9B4-60CB-4F45-87D5-33BF89CE14B2}" srcOrd="1" destOrd="0" presId="urn:microsoft.com/office/officeart/2005/8/layout/hierarchy1"/>
    <dgm:cxn modelId="{C74C6803-268D-41BA-8C8E-EF4280E54348}" type="presParOf" srcId="{ACC07276-70AA-44BA-9B69-2BBB89F46030}" destId="{D6367537-47E7-4E07-86A7-FF1634F64A7B}" srcOrd="1" destOrd="0" presId="urn:microsoft.com/office/officeart/2005/8/layout/hierarchy1"/>
    <dgm:cxn modelId="{B0ED032F-3961-4C2B-9E16-5096C08DED87}" type="presParOf" srcId="{D6367537-47E7-4E07-86A7-FF1634F64A7B}" destId="{28893B01-593F-48CB-A258-7BFF2A04E33C}" srcOrd="0" destOrd="0" presId="urn:microsoft.com/office/officeart/2005/8/layout/hierarchy1"/>
    <dgm:cxn modelId="{B217AC1B-FAF9-412F-A52B-4EE9E7A632AA}" type="presParOf" srcId="{28893B01-593F-48CB-A258-7BFF2A04E33C}" destId="{E85A23E3-24A1-4C25-8EC1-9AF70E103E60}" srcOrd="0" destOrd="0" presId="urn:microsoft.com/office/officeart/2005/8/layout/hierarchy1"/>
    <dgm:cxn modelId="{E101E297-FB00-4E86-925E-55B4CA4BA243}" type="presParOf" srcId="{28893B01-593F-48CB-A258-7BFF2A04E33C}" destId="{2F759B44-882F-4234-A27E-A136A8F5EC06}" srcOrd="1" destOrd="0" presId="urn:microsoft.com/office/officeart/2005/8/layout/hierarchy1"/>
    <dgm:cxn modelId="{5B81A0C2-4662-418B-9BF6-BF693C0A3815}" type="presParOf" srcId="{D6367537-47E7-4E07-86A7-FF1634F64A7B}" destId="{347EA2FD-6F33-4DBE-B2A0-E36422C0CA8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1A84BC-AE10-40A2-BC69-E903F1AA463C}">
      <dsp:nvSpPr>
        <dsp:cNvPr id="0" name=""/>
        <dsp:cNvSpPr/>
      </dsp:nvSpPr>
      <dsp:spPr>
        <a:xfrm>
          <a:off x="1147" y="685066"/>
          <a:ext cx="4477169" cy="2686301"/>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b="0" i="0" kern="1200"/>
            <a:t>Luella Tracy Henderson</a:t>
          </a:r>
          <a:endParaRPr lang="en-US" sz="5600" kern="1200"/>
        </a:p>
      </dsp:txBody>
      <dsp:txXfrm>
        <a:off x="1147" y="685066"/>
        <a:ext cx="4477169" cy="2686301"/>
      </dsp:txXfrm>
    </dsp:sp>
    <dsp:sp modelId="{078EBD3B-FB8E-406F-8E31-DA7419B7F418}">
      <dsp:nvSpPr>
        <dsp:cNvPr id="0" name=""/>
        <dsp:cNvSpPr/>
      </dsp:nvSpPr>
      <dsp:spPr>
        <a:xfrm>
          <a:off x="4927182" y="672359"/>
          <a:ext cx="4477169" cy="2686301"/>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b="0" i="0" kern="1200" dirty="0"/>
            <a:t>10/21/2023</a:t>
          </a:r>
          <a:endParaRPr lang="en-US" sz="5600" kern="1200" dirty="0"/>
        </a:p>
      </dsp:txBody>
      <dsp:txXfrm>
        <a:off x="4927182" y="672359"/>
        <a:ext cx="4477169" cy="26863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66DEB-8AB8-4E3E-9151-37DDCD79FEA7}">
      <dsp:nvSpPr>
        <dsp:cNvPr id="0" name=""/>
        <dsp:cNvSpPr/>
      </dsp:nvSpPr>
      <dsp:spPr>
        <a:xfrm>
          <a:off x="1184362" y="4044"/>
          <a:ext cx="4031205" cy="241872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In this presentation I will go over everything that I have learned within the eight weeks of this class. </a:t>
          </a:r>
        </a:p>
      </dsp:txBody>
      <dsp:txXfrm>
        <a:off x="1184362" y="4044"/>
        <a:ext cx="4031205" cy="2418723"/>
      </dsp:txXfrm>
    </dsp:sp>
    <dsp:sp modelId="{84F34504-8BE4-4E7E-8779-AB2239CD31D5}">
      <dsp:nvSpPr>
        <dsp:cNvPr id="0" name=""/>
        <dsp:cNvSpPr/>
      </dsp:nvSpPr>
      <dsp:spPr>
        <a:xfrm>
          <a:off x="1184362" y="2825888"/>
          <a:ext cx="4031205" cy="241872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The list will be as follows: </a:t>
          </a:r>
        </a:p>
        <a:p>
          <a:pPr marL="114300" lvl="1" indent="-114300" algn="l" defTabSz="622300">
            <a:lnSpc>
              <a:spcPct val="90000"/>
            </a:lnSpc>
            <a:spcBef>
              <a:spcPct val="0"/>
            </a:spcBef>
            <a:spcAft>
              <a:spcPct val="15000"/>
            </a:spcAft>
            <a:buChar char="•"/>
          </a:pPr>
          <a:r>
            <a:rPr lang="en-US" sz="1400" b="1" kern="1200"/>
            <a:t>Intrusion analysis using Wireshark </a:t>
          </a:r>
          <a:endParaRPr lang="en-US" sz="1400" kern="1200"/>
        </a:p>
        <a:p>
          <a:pPr marL="228600" lvl="2" indent="-114300" algn="l" defTabSz="622300">
            <a:lnSpc>
              <a:spcPct val="90000"/>
            </a:lnSpc>
            <a:spcBef>
              <a:spcPct val="0"/>
            </a:spcBef>
            <a:spcAft>
              <a:spcPct val="15000"/>
            </a:spcAft>
            <a:buChar char="•"/>
          </a:pPr>
          <a:r>
            <a:rPr lang="en-US" sz="1400" b="1" kern="1200"/>
            <a:t>Open SSL</a:t>
          </a:r>
          <a:endParaRPr lang="en-US" sz="1400" kern="1200"/>
        </a:p>
        <a:p>
          <a:pPr marL="228600" lvl="2" indent="-114300" algn="l" defTabSz="622300">
            <a:lnSpc>
              <a:spcPct val="90000"/>
            </a:lnSpc>
            <a:spcBef>
              <a:spcPct val="0"/>
            </a:spcBef>
            <a:spcAft>
              <a:spcPct val="15000"/>
            </a:spcAft>
            <a:buChar char="•"/>
          </a:pPr>
          <a:r>
            <a:rPr lang="en-US" sz="1400" b="1" kern="1200"/>
            <a:t>SNORT</a:t>
          </a:r>
          <a:endParaRPr lang="en-US" sz="1400" kern="1200"/>
        </a:p>
        <a:p>
          <a:pPr marL="228600" lvl="2" indent="-114300" algn="l" defTabSz="622300">
            <a:lnSpc>
              <a:spcPct val="90000"/>
            </a:lnSpc>
            <a:spcBef>
              <a:spcPct val="0"/>
            </a:spcBef>
            <a:spcAft>
              <a:spcPct val="15000"/>
            </a:spcAft>
            <a:buChar char="•"/>
          </a:pPr>
          <a:r>
            <a:rPr lang="en-US" sz="1400" b="1" kern="1200"/>
            <a:t>Live memory analysis</a:t>
          </a:r>
          <a:endParaRPr lang="en-US" sz="1400" kern="1200"/>
        </a:p>
        <a:p>
          <a:pPr marL="228600" lvl="2" indent="-114300" algn="l" defTabSz="622300">
            <a:lnSpc>
              <a:spcPct val="90000"/>
            </a:lnSpc>
            <a:spcBef>
              <a:spcPct val="0"/>
            </a:spcBef>
            <a:spcAft>
              <a:spcPct val="15000"/>
            </a:spcAft>
            <a:buChar char="•"/>
          </a:pPr>
          <a:r>
            <a:rPr lang="en-US" sz="1400" b="1" kern="1200"/>
            <a:t>Firewall</a:t>
          </a:r>
          <a:endParaRPr lang="en-US" sz="1400" kern="1200"/>
        </a:p>
        <a:p>
          <a:pPr marL="228600" lvl="2" indent="-114300" algn="l" defTabSz="622300">
            <a:lnSpc>
              <a:spcPct val="90000"/>
            </a:lnSpc>
            <a:spcBef>
              <a:spcPct val="0"/>
            </a:spcBef>
            <a:spcAft>
              <a:spcPct val="15000"/>
            </a:spcAft>
            <a:buChar char="•"/>
          </a:pPr>
          <a:r>
            <a:rPr lang="en-US" sz="1400" b="1" kern="1200"/>
            <a:t>Challenges faced </a:t>
          </a:r>
          <a:endParaRPr lang="en-US" sz="1400" kern="1200"/>
        </a:p>
        <a:p>
          <a:pPr marL="228600" lvl="2" indent="-114300" algn="l" defTabSz="622300">
            <a:lnSpc>
              <a:spcPct val="90000"/>
            </a:lnSpc>
            <a:spcBef>
              <a:spcPct val="0"/>
            </a:spcBef>
            <a:spcAft>
              <a:spcPct val="15000"/>
            </a:spcAft>
            <a:buChar char="•"/>
          </a:pPr>
          <a:r>
            <a:rPr lang="en-US" sz="1400" b="1" kern="1200"/>
            <a:t>Career skills</a:t>
          </a:r>
          <a:endParaRPr lang="en-US" sz="1400" kern="1200"/>
        </a:p>
        <a:p>
          <a:pPr marL="228600" lvl="2" indent="-114300" algn="l" defTabSz="622300">
            <a:lnSpc>
              <a:spcPct val="90000"/>
            </a:lnSpc>
            <a:spcBef>
              <a:spcPct val="0"/>
            </a:spcBef>
            <a:spcAft>
              <a:spcPct val="15000"/>
            </a:spcAft>
            <a:buChar char="•"/>
          </a:pPr>
          <a:r>
            <a:rPr lang="en-US" sz="1400" b="1" kern="1200"/>
            <a:t>Conclusion</a:t>
          </a:r>
          <a:endParaRPr lang="en-US" sz="1400" kern="1200"/>
        </a:p>
      </dsp:txBody>
      <dsp:txXfrm>
        <a:off x="1184362" y="2825888"/>
        <a:ext cx="4031205" cy="24187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18534-6EBC-48CA-921E-43465A43A87F}">
      <dsp:nvSpPr>
        <dsp:cNvPr id="0" name=""/>
        <dsp:cNvSpPr/>
      </dsp:nvSpPr>
      <dsp:spPr>
        <a:xfrm>
          <a:off x="0" y="280474"/>
          <a:ext cx="2795794" cy="1677476"/>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defRPr cap="all"/>
          </a:pPr>
          <a:r>
            <a:rPr lang="en-US" sz="900" b="1" kern="1200" dirty="0">
              <a:latin typeface="Times New Roman" panose="02020603050405020304" pitchFamily="18" charset="0"/>
              <a:cs typeface="Times New Roman" panose="02020603050405020304" pitchFamily="18" charset="0"/>
            </a:rPr>
            <a:t>Look at captures no. 20 and 22. (You can use the “Go” link at the top of the Wireshark screen to quickly go to a specific capture) Both packets are ICMP traffic but there are subtle differences between them.  Compare the time-to-live and data field sizes in the two packets.  What differences do you see</a:t>
          </a:r>
          <a:r>
            <a:rPr lang="en-US" sz="900" b="1" kern="1200" dirty="0">
              <a:solidFill>
                <a:schemeClr val="bg1"/>
              </a:solidFill>
              <a:latin typeface="Times New Roman" panose="02020603050405020304" pitchFamily="18" charset="0"/>
              <a:cs typeface="Times New Roman" panose="02020603050405020304" pitchFamily="18" charset="0"/>
            </a:rPr>
            <a:t>? The differences that I saw between the two packets were with the IP address and the pings. </a:t>
          </a:r>
        </a:p>
        <a:p>
          <a:pPr marL="0" lvl="0" indent="0" algn="ctr" defTabSz="400050">
            <a:lnSpc>
              <a:spcPct val="90000"/>
            </a:lnSpc>
            <a:spcBef>
              <a:spcPct val="0"/>
            </a:spcBef>
            <a:spcAft>
              <a:spcPct val="35000"/>
            </a:spcAft>
            <a:buNone/>
          </a:pPr>
          <a:endParaRPr lang="en-US" sz="900" kern="1200" dirty="0"/>
        </a:p>
      </dsp:txBody>
      <dsp:txXfrm>
        <a:off x="0" y="280474"/>
        <a:ext cx="2795794" cy="1677476"/>
      </dsp:txXfrm>
    </dsp:sp>
    <dsp:sp modelId="{B0DC1263-8544-43E9-AE71-3123E5D807CB}">
      <dsp:nvSpPr>
        <dsp:cNvPr id="0" name=""/>
        <dsp:cNvSpPr/>
      </dsp:nvSpPr>
      <dsp:spPr>
        <a:xfrm>
          <a:off x="3075373" y="280474"/>
          <a:ext cx="2795794" cy="1677476"/>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defRPr cap="all"/>
          </a:pPr>
          <a:r>
            <a:rPr lang="en-US" sz="900" b="1" kern="1200" dirty="0">
              <a:latin typeface="Times New Roman" panose="02020603050405020304" pitchFamily="18" charset="0"/>
              <a:cs typeface="Times New Roman" panose="02020603050405020304" pitchFamily="18" charset="0"/>
            </a:rPr>
            <a:t>Do a little Internet research to discover which operating systems use the specific values in their ping commands. What operating system generated the echo request in capture 20? The request would be generated by the ICMP. </a:t>
          </a:r>
          <a:r>
            <a:rPr lang="en-US" sz="900" b="1" kern="1200" dirty="0">
              <a:solidFill>
                <a:schemeClr val="bg1"/>
              </a:solidFill>
              <a:latin typeface="Times New Roman" panose="02020603050405020304" pitchFamily="18" charset="0"/>
              <a:cs typeface="Times New Roman" panose="02020603050405020304" pitchFamily="18" charset="0"/>
            </a:rPr>
            <a:t>The operating system being by windows operating systems since within the description of the results it frequently displayed windows. Although at the same time it could also be generated by Linux, and Mac, depending on your system that you use.</a:t>
          </a:r>
        </a:p>
      </dsp:txBody>
      <dsp:txXfrm>
        <a:off x="3075373" y="280474"/>
        <a:ext cx="2795794" cy="1677476"/>
      </dsp:txXfrm>
    </dsp:sp>
    <dsp:sp modelId="{1DD607F3-B064-48D2-910E-E9086FE186B1}">
      <dsp:nvSpPr>
        <dsp:cNvPr id="0" name=""/>
        <dsp:cNvSpPr/>
      </dsp:nvSpPr>
      <dsp:spPr>
        <a:xfrm>
          <a:off x="6150746" y="280474"/>
          <a:ext cx="2795794" cy="1677476"/>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defRPr cap="all"/>
          </a:pPr>
          <a:r>
            <a:rPr lang="en-US" sz="900" b="1" kern="1200" dirty="0">
              <a:latin typeface="Times New Roman" panose="02020603050405020304" pitchFamily="18" charset="0"/>
              <a:cs typeface="Times New Roman" panose="02020603050405020304" pitchFamily="18" charset="0"/>
            </a:rPr>
            <a:t>Review packet no. 37 and beyond, what do you think is taking place here? </a:t>
          </a:r>
          <a:r>
            <a:rPr lang="en-US" sz="900" b="1" kern="1200" dirty="0">
              <a:solidFill>
                <a:schemeClr val="bg1"/>
              </a:solidFill>
              <a:latin typeface="Times New Roman" panose="02020603050405020304" pitchFamily="18" charset="0"/>
              <a:cs typeface="Times New Roman" panose="02020603050405020304" pitchFamily="18" charset="0"/>
            </a:rPr>
            <a:t>This means that the machine is under attack/hacked.  </a:t>
          </a:r>
        </a:p>
      </dsp:txBody>
      <dsp:txXfrm>
        <a:off x="6150746" y="280474"/>
        <a:ext cx="2795794" cy="1677476"/>
      </dsp:txXfrm>
    </dsp:sp>
    <dsp:sp modelId="{016BBD3C-5B87-4329-AABA-F03BD9DFE4E2}">
      <dsp:nvSpPr>
        <dsp:cNvPr id="0" name=""/>
        <dsp:cNvSpPr/>
      </dsp:nvSpPr>
      <dsp:spPr>
        <a:xfrm>
          <a:off x="1537686" y="2237530"/>
          <a:ext cx="2795794" cy="1677476"/>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defRPr cap="all"/>
          </a:pPr>
          <a:r>
            <a:rPr lang="en-US" sz="900" b="1" kern="1200" dirty="0">
              <a:latin typeface="Times New Roman" panose="02020603050405020304" pitchFamily="18" charset="0"/>
              <a:cs typeface="Times New Roman" panose="02020603050405020304" pitchFamily="18" charset="0"/>
            </a:rPr>
            <a:t>Look at capture 22846. What is suspicious about the flag settings in this packet? For capture 22846 </a:t>
          </a:r>
          <a:r>
            <a:rPr lang="en-US" sz="900" b="1" kern="1200" dirty="0">
              <a:solidFill>
                <a:schemeClr val="bg1"/>
              </a:solidFill>
              <a:latin typeface="Times New Roman" panose="02020603050405020304" pitchFamily="18" charset="0"/>
              <a:cs typeface="Times New Roman" panose="02020603050405020304" pitchFamily="18" charset="0"/>
            </a:rPr>
            <a:t>I think the flag settings vary from machine to machine since my results were different from the displays in the example provided</a:t>
          </a:r>
          <a:r>
            <a:rPr lang="en-US" sz="900" b="1" kern="1200" dirty="0">
              <a:solidFill>
                <a:schemeClr val="bg1"/>
              </a:solidFill>
            </a:rPr>
            <a:t>. </a:t>
          </a:r>
        </a:p>
      </dsp:txBody>
      <dsp:txXfrm>
        <a:off x="1537686" y="2237530"/>
        <a:ext cx="2795794" cy="1677476"/>
      </dsp:txXfrm>
    </dsp:sp>
    <dsp:sp modelId="{677C8427-FBC9-477B-B588-125D033CF0AB}">
      <dsp:nvSpPr>
        <dsp:cNvPr id="0" name=""/>
        <dsp:cNvSpPr/>
      </dsp:nvSpPr>
      <dsp:spPr>
        <a:xfrm>
          <a:off x="4613060" y="2237530"/>
          <a:ext cx="2795794" cy="1677476"/>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defRPr cap="all"/>
          </a:pPr>
          <a:r>
            <a:rPr lang="en-US" sz="900" b="1" kern="1200" dirty="0">
              <a:latin typeface="Times New Roman" panose="02020603050405020304" pitchFamily="18" charset="0"/>
              <a:cs typeface="Times New Roman" panose="02020603050405020304" pitchFamily="18" charset="0"/>
            </a:rPr>
            <a:t>What is the IP address of the host being targeted? </a:t>
          </a:r>
          <a:r>
            <a:rPr lang="en-US" sz="900" b="1" kern="1200" dirty="0">
              <a:solidFill>
                <a:schemeClr val="bg1"/>
              </a:solidFill>
              <a:latin typeface="Times New Roman" panose="02020603050405020304" pitchFamily="18" charset="0"/>
              <a:cs typeface="Times New Roman" panose="02020603050405020304" pitchFamily="18" charset="0"/>
            </a:rPr>
            <a:t>192.269.25.1 is the one being targeted</a:t>
          </a:r>
          <a:r>
            <a:rPr lang="en-US" sz="900" kern="1200" dirty="0">
              <a:solidFill>
                <a:schemeClr val="bg1"/>
              </a:solidFill>
              <a:latin typeface="Times New Roman" panose="02020603050405020304" pitchFamily="18" charset="0"/>
              <a:cs typeface="Times New Roman" panose="02020603050405020304" pitchFamily="18" charset="0"/>
            </a:rPr>
            <a:t>. </a:t>
          </a:r>
        </a:p>
      </dsp:txBody>
      <dsp:txXfrm>
        <a:off x="4613060" y="2237530"/>
        <a:ext cx="2795794" cy="16774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674F7-2BB0-4CED-B996-718FB9CD8E8B}">
      <dsp:nvSpPr>
        <dsp:cNvPr id="0" name=""/>
        <dsp:cNvSpPr/>
      </dsp:nvSpPr>
      <dsp:spPr>
        <a:xfrm>
          <a:off x="0" y="0"/>
          <a:ext cx="8946541"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18024460-DB46-42D6-994B-612842A27D8C}">
      <dsp:nvSpPr>
        <dsp:cNvPr id="0" name=""/>
        <dsp:cNvSpPr/>
      </dsp:nvSpPr>
      <dsp:spPr>
        <a:xfrm>
          <a:off x="0" y="0"/>
          <a:ext cx="8946541" cy="2097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dirty="0">
              <a:solidFill>
                <a:schemeClr val="accent2"/>
              </a:solidFill>
            </a:rPr>
            <a:t>…</a:t>
          </a:r>
          <a:r>
            <a:rPr lang="en-US" sz="4200" kern="1200" dirty="0">
              <a:solidFill>
                <a:schemeClr val="accent2"/>
              </a:solidFill>
              <a:hlinkClick xmlns:r="http://schemas.openxmlformats.org/officeDocument/2006/relationships" r:id="rId1">
                <a:extLst>
                  <a:ext uri="{A12FA001-AC4F-418D-AE19-62706E023703}">
                    <ahyp:hlinkClr xmlns:ahyp="http://schemas.microsoft.com/office/drawing/2018/hyperlinkcolor" val="tx"/>
                  </a:ext>
                </a:extLst>
              </a:hlinkClick>
            </a:rPr>
            <a:t>Ping Command Explained | Real World Example - Bing video</a:t>
          </a:r>
          <a:endParaRPr lang="en-US" sz="4200" kern="1200" dirty="0">
            <a:solidFill>
              <a:schemeClr val="accent2"/>
            </a:solidFill>
          </a:endParaRPr>
        </a:p>
      </dsp:txBody>
      <dsp:txXfrm>
        <a:off x="0" y="0"/>
        <a:ext cx="8946541" cy="2097740"/>
      </dsp:txXfrm>
    </dsp:sp>
    <dsp:sp modelId="{3CED4BCD-0EE9-4CA2-9407-8213AE0D696C}">
      <dsp:nvSpPr>
        <dsp:cNvPr id="0" name=""/>
        <dsp:cNvSpPr/>
      </dsp:nvSpPr>
      <dsp:spPr>
        <a:xfrm>
          <a:off x="0" y="2097740"/>
          <a:ext cx="8946541" cy="0"/>
        </a:xfrm>
        <a:prstGeom prst="line">
          <a:avLst/>
        </a:prstGeom>
        <a:solidFill>
          <a:schemeClr val="accent5">
            <a:hueOff val="2438425"/>
            <a:satOff val="-19443"/>
            <a:lumOff val="-14705"/>
            <a:alphaOff val="0"/>
          </a:schemeClr>
        </a:solidFill>
        <a:ln w="19050" cap="rnd" cmpd="sng" algn="ctr">
          <a:solidFill>
            <a:schemeClr val="accent5">
              <a:hueOff val="2438425"/>
              <a:satOff val="-19443"/>
              <a:lumOff val="-14705"/>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EDFE5093-FA1A-4CAB-8B0A-B14126E42420}">
      <dsp:nvSpPr>
        <dsp:cNvPr id="0" name=""/>
        <dsp:cNvSpPr/>
      </dsp:nvSpPr>
      <dsp:spPr>
        <a:xfrm>
          <a:off x="0" y="2097740"/>
          <a:ext cx="8946541" cy="2097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dirty="0">
              <a:solidFill>
                <a:schemeClr val="accent2"/>
              </a:solidFill>
            </a:rPr>
            <a:t>… </a:t>
          </a:r>
          <a:r>
            <a:rPr lang="en-US" sz="4200" kern="1200" dirty="0">
              <a:solidFill>
                <a:schemeClr val="accent2"/>
              </a:solidFill>
              <a:hlinkClick xmlns:r="http://schemas.openxmlformats.org/officeDocument/2006/relationships" r:id="rId2">
                <a:extLst>
                  <a:ext uri="{A12FA001-AC4F-418D-AE19-62706E023703}">
                    <ahyp:hlinkClr xmlns:ahyp="http://schemas.microsoft.com/office/drawing/2018/hyperlinkcolor" val="tx"/>
                  </a:ext>
                </a:extLst>
              </a:hlinkClick>
            </a:rPr>
            <a:t>How to Use the Ping Command for Testing in Windows (lifewire.com)</a:t>
          </a:r>
          <a:endParaRPr lang="en-US" sz="4200" kern="1200" dirty="0">
            <a:solidFill>
              <a:schemeClr val="accent2"/>
            </a:solidFill>
          </a:endParaRPr>
        </a:p>
      </dsp:txBody>
      <dsp:txXfrm>
        <a:off x="0" y="2097740"/>
        <a:ext cx="8946541" cy="20977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3E98B0-BF66-4FFF-93CD-CBF583820494}">
      <dsp:nvSpPr>
        <dsp:cNvPr id="0" name=""/>
        <dsp:cNvSpPr/>
      </dsp:nvSpPr>
      <dsp:spPr>
        <a:xfrm>
          <a:off x="851414" y="876550"/>
          <a:ext cx="1237744" cy="12377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F7B9A13-6447-470C-912C-09BB5950731D}">
      <dsp:nvSpPr>
        <dsp:cNvPr id="0" name=""/>
        <dsp:cNvSpPr/>
      </dsp:nvSpPr>
      <dsp:spPr>
        <a:xfrm>
          <a:off x="95014" y="2459883"/>
          <a:ext cx="275054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solidFill>
                <a:schemeClr val="accent5"/>
              </a:solidFill>
              <a:hlinkClick xmlns:r="http://schemas.openxmlformats.org/officeDocument/2006/relationships" r:id="rId3">
                <a:extLst>
                  <a:ext uri="{A12FA001-AC4F-418D-AE19-62706E023703}">
                    <ahyp:hlinkClr xmlns:ahyp="http://schemas.microsoft.com/office/drawing/2018/hyperlinkcolor" val="tx"/>
                  </a:ext>
                </a:extLst>
              </a:hlinkClick>
            </a:rPr>
            <a:t>Installing a Basic SSL/TLS Certificate in nginx - YouTube</a:t>
          </a:r>
          <a:endParaRPr lang="en-US" sz="1700" kern="1200" dirty="0">
            <a:solidFill>
              <a:schemeClr val="accent5"/>
            </a:solidFill>
          </a:endParaRPr>
        </a:p>
      </dsp:txBody>
      <dsp:txXfrm>
        <a:off x="95014" y="2459883"/>
        <a:ext cx="2750544" cy="720000"/>
      </dsp:txXfrm>
    </dsp:sp>
    <dsp:sp modelId="{3E85402A-416C-4CBA-928C-ECF4FBBAEED5}">
      <dsp:nvSpPr>
        <dsp:cNvPr id="0" name=""/>
        <dsp:cNvSpPr/>
      </dsp:nvSpPr>
      <dsp:spPr>
        <a:xfrm>
          <a:off x="4083303" y="876550"/>
          <a:ext cx="1237744" cy="123774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7868BD2-56C9-4262-9629-A568F87DF0E9}">
      <dsp:nvSpPr>
        <dsp:cNvPr id="0" name=""/>
        <dsp:cNvSpPr/>
      </dsp:nvSpPr>
      <dsp:spPr>
        <a:xfrm>
          <a:off x="3326904" y="2459883"/>
          <a:ext cx="275054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hlinkClick xmlns:r="http://schemas.openxmlformats.org/officeDocument/2006/relationships" r:id="rId6"/>
            </a:rPr>
            <a:t>Security - Certificates | Ubuntu</a:t>
          </a:r>
          <a:endParaRPr lang="en-US" sz="1700" kern="1200"/>
        </a:p>
      </dsp:txBody>
      <dsp:txXfrm>
        <a:off x="3326904" y="2459883"/>
        <a:ext cx="2750544" cy="720000"/>
      </dsp:txXfrm>
    </dsp:sp>
    <dsp:sp modelId="{A07D4E5D-18CF-4AAC-AFFA-9360F5CEA9B1}">
      <dsp:nvSpPr>
        <dsp:cNvPr id="0" name=""/>
        <dsp:cNvSpPr/>
      </dsp:nvSpPr>
      <dsp:spPr>
        <a:xfrm>
          <a:off x="7315192" y="876550"/>
          <a:ext cx="1237744" cy="12377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6EB976E-1085-47D2-9066-45819AAFDA0B}">
      <dsp:nvSpPr>
        <dsp:cNvPr id="0" name=""/>
        <dsp:cNvSpPr/>
      </dsp:nvSpPr>
      <dsp:spPr>
        <a:xfrm>
          <a:off x="6558793" y="2459883"/>
          <a:ext cx="275054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solidFill>
                <a:schemeClr val="accent5"/>
              </a:solidFill>
            </a:rPr>
            <a:t>DeVry Module 3 project guide video</a:t>
          </a:r>
        </a:p>
      </dsp:txBody>
      <dsp:txXfrm>
        <a:off x="6558793" y="2459883"/>
        <a:ext cx="2750544"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7093E-78ED-4FBD-8613-7BD9615561D4}">
      <dsp:nvSpPr>
        <dsp:cNvPr id="0" name=""/>
        <dsp:cNvSpPr/>
      </dsp:nvSpPr>
      <dsp:spPr>
        <a:xfrm rot="16200000">
          <a:off x="745" y="722016"/>
          <a:ext cx="2203676" cy="2203676"/>
        </a:xfrm>
        <a:prstGeom prst="down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Take a screenshot of the output in Part 1 Step 17.</a:t>
          </a:r>
        </a:p>
      </dsp:txBody>
      <dsp:txXfrm rot="5400000">
        <a:off x="746" y="1272934"/>
        <a:ext cx="1818033" cy="1101838"/>
      </dsp:txXfrm>
    </dsp:sp>
    <dsp:sp modelId="{63EE143E-7C56-4CE2-AB1F-45A8D20A0E0F}">
      <dsp:nvSpPr>
        <dsp:cNvPr id="0" name=""/>
        <dsp:cNvSpPr/>
      </dsp:nvSpPr>
      <dsp:spPr>
        <a:xfrm rot="5400000">
          <a:off x="2382090" y="722016"/>
          <a:ext cx="2203676" cy="2203676"/>
        </a:xfrm>
        <a:prstGeom prst="down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It should show the transcript of the XMAS scan alert.</a:t>
          </a:r>
        </a:p>
      </dsp:txBody>
      <dsp:txXfrm rot="-5400000">
        <a:off x="2767734" y="1272935"/>
        <a:ext cx="1818033" cy="11018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F3210-2DFA-4407-BBD6-71FA680E802A}">
      <dsp:nvSpPr>
        <dsp:cNvPr id="0" name=""/>
        <dsp:cNvSpPr/>
      </dsp:nvSpPr>
      <dsp:spPr>
        <a:xfrm>
          <a:off x="1193" y="131923"/>
          <a:ext cx="4190054" cy="2660684"/>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04449D-A73B-417E-A609-E0BDA4182EAF}">
      <dsp:nvSpPr>
        <dsp:cNvPr id="0" name=""/>
        <dsp:cNvSpPr/>
      </dsp:nvSpPr>
      <dsp:spPr>
        <a:xfrm>
          <a:off x="466755" y="574206"/>
          <a:ext cx="4190054" cy="2660684"/>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 </a:t>
          </a:r>
          <a:r>
            <a:rPr lang="en-US" sz="2900" kern="1200">
              <a:hlinkClick xmlns:r="http://schemas.openxmlformats.org/officeDocument/2006/relationships" r:id="rId1"/>
            </a:rPr>
            <a:t>Next-Gen Firewalls &amp; Topologies. Designing &amp; Building DMZs. Concepts, Best Practices &amp; Tips</a:t>
          </a:r>
          <a:endParaRPr lang="en-US" sz="2900" kern="1200"/>
        </a:p>
      </dsp:txBody>
      <dsp:txXfrm>
        <a:off x="544684" y="652135"/>
        <a:ext cx="4034196" cy="2504826"/>
      </dsp:txXfrm>
    </dsp:sp>
    <dsp:sp modelId="{E85A23E3-24A1-4C25-8EC1-9AF70E103E60}">
      <dsp:nvSpPr>
        <dsp:cNvPr id="0" name=""/>
        <dsp:cNvSpPr/>
      </dsp:nvSpPr>
      <dsp:spPr>
        <a:xfrm>
          <a:off x="5122371" y="131923"/>
          <a:ext cx="4190054" cy="2660684"/>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759B44-882F-4234-A27E-A136A8F5EC06}">
      <dsp:nvSpPr>
        <dsp:cNvPr id="0" name=""/>
        <dsp:cNvSpPr/>
      </dsp:nvSpPr>
      <dsp:spPr>
        <a:xfrm>
          <a:off x="5587933" y="574206"/>
          <a:ext cx="4190054" cy="2660684"/>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 </a:t>
          </a:r>
          <a:r>
            <a:rPr lang="en-US" sz="2900" kern="1200">
              <a:hlinkClick xmlns:r="http://schemas.openxmlformats.org/officeDocument/2006/relationships" r:id="rId2"/>
            </a:rPr>
            <a:t>Module 6: Project - Firewall (instructure.com)</a:t>
          </a:r>
          <a:endParaRPr lang="en-US" sz="2900" kern="1200"/>
        </a:p>
      </dsp:txBody>
      <dsp:txXfrm>
        <a:off x="5665862" y="652135"/>
        <a:ext cx="4034196" cy="250482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B8B65A-D69F-C26C-B67E-036EF77BF1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52B9064-AE57-427F-E5AF-71DE7D52FE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8190EA-5EEC-4300-B6AE-D9734C6C648E}" type="datetimeFigureOut">
              <a:rPr lang="en-US" smtClean="0"/>
              <a:t>10/19/2023</a:t>
            </a:fld>
            <a:endParaRPr lang="en-US" dirty="0"/>
          </a:p>
        </p:txBody>
      </p:sp>
      <p:sp>
        <p:nvSpPr>
          <p:cNvPr id="4" name="Footer Placeholder 3">
            <a:extLst>
              <a:ext uri="{FF2B5EF4-FFF2-40B4-BE49-F238E27FC236}">
                <a16:creationId xmlns:a16="http://schemas.microsoft.com/office/drawing/2014/main" id="{8186157A-CEB9-B0FC-3A49-BE950AEAD6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0819CA0-A57D-42D7-A625-56C22D0FA7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FF3A6F-DEFA-45E0-9496-BEE7C2C6F3D0}" type="slidenum">
              <a:rPr lang="en-US" smtClean="0"/>
              <a:t>‹#›</a:t>
            </a:fld>
            <a:endParaRPr lang="en-US" dirty="0"/>
          </a:p>
        </p:txBody>
      </p:sp>
    </p:spTree>
    <p:extLst>
      <p:ext uri="{BB962C8B-B14F-4D97-AF65-F5344CB8AC3E}">
        <p14:creationId xmlns:p14="http://schemas.microsoft.com/office/powerpoint/2010/main" val="1406002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7ADD9-2083-264C-A652-8D52D02F7E72}" type="datetimeFigureOut">
              <a:rPr lang="en-US" smtClean="0"/>
              <a:t>10/19/2023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DC217-DF71-1A49-B3EA-559F1F43B0FF}" type="slidenum">
              <a:rPr lang="en-US" smtClean="0"/>
              <a:t>‹#›</a:t>
            </a:fld>
            <a:endParaRPr lang="en-US" dirty="0"/>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a:t>
            </a:fld>
            <a:endParaRPr lang="en-US" dirty="0"/>
          </a:p>
        </p:txBody>
      </p:sp>
    </p:spTree>
    <p:extLst>
      <p:ext uri="{BB962C8B-B14F-4D97-AF65-F5344CB8AC3E}">
        <p14:creationId xmlns:p14="http://schemas.microsoft.com/office/powerpoint/2010/main" val="2169385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a:t>
            </a:fld>
            <a:endParaRPr lang="en-US" dirty="0"/>
          </a:p>
        </p:txBody>
      </p:sp>
    </p:spTree>
    <p:extLst>
      <p:ext uri="{BB962C8B-B14F-4D97-AF65-F5344CB8AC3E}">
        <p14:creationId xmlns:p14="http://schemas.microsoft.com/office/powerpoint/2010/main" val="2915247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25</a:t>
            </a:fld>
            <a:endParaRPr lang="en-US" dirty="0"/>
          </a:p>
        </p:txBody>
      </p:sp>
    </p:spTree>
    <p:extLst>
      <p:ext uri="{BB962C8B-B14F-4D97-AF65-F5344CB8AC3E}">
        <p14:creationId xmlns:p14="http://schemas.microsoft.com/office/powerpoint/2010/main" val="2090438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26</a:t>
            </a:fld>
            <a:endParaRPr lang="en-US" dirty="0"/>
          </a:p>
        </p:txBody>
      </p:sp>
    </p:spTree>
    <p:extLst>
      <p:ext uri="{BB962C8B-B14F-4D97-AF65-F5344CB8AC3E}">
        <p14:creationId xmlns:p14="http://schemas.microsoft.com/office/powerpoint/2010/main" val="3046494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27</a:t>
            </a:fld>
            <a:endParaRPr lang="en-US" dirty="0"/>
          </a:p>
        </p:txBody>
      </p:sp>
    </p:spTree>
    <p:extLst>
      <p:ext uri="{BB962C8B-B14F-4D97-AF65-F5344CB8AC3E}">
        <p14:creationId xmlns:p14="http://schemas.microsoft.com/office/powerpoint/2010/main" val="3474130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D6EE87-EBD5-4F12-A48A-63ACA297AC8F}" type="datetimeFigureOut">
              <a:rPr lang="en-US" smtClean="0"/>
              <a:t>10/21/2023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7" name="Rectangle 6">
            <a:extLst>
              <a:ext uri="{FF2B5EF4-FFF2-40B4-BE49-F238E27FC236}">
                <a16:creationId xmlns:a16="http://schemas.microsoft.com/office/drawing/2014/main" id="{D4EB9F40-9A64-2933-DEE2-E3B5DEC84DB1}"/>
              </a:ext>
              <a:ext uri="{C183D7F6-B498-43B3-948B-1728B52AA6E4}">
                <adec:decorative xmlns:adec="http://schemas.microsoft.com/office/drawing/2017/decorative" val="1"/>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1912B0CA-4F72-E71B-8497-A142371EF736}"/>
              </a:ext>
              <a:ext uri="{C183D7F6-B498-43B3-948B-1728B52AA6E4}">
                <adec:decorative xmlns:adec="http://schemas.microsoft.com/office/drawing/2017/decorative" val="1"/>
              </a:ext>
            </a:extLst>
          </p:cNvPr>
          <p:cNvGrpSpPr/>
          <p:nvPr userDrawn="1"/>
        </p:nvGrpSpPr>
        <p:grpSpPr>
          <a:xfrm>
            <a:off x="0" y="-3419"/>
            <a:ext cx="12192000" cy="6861419"/>
            <a:chOff x="0" y="-3419"/>
            <a:chExt cx="12192000" cy="6861419"/>
          </a:xfrm>
        </p:grpSpPr>
        <p:sp>
          <p:nvSpPr>
            <p:cNvPr id="9" name="Oval 8">
              <a:extLst>
                <a:ext uri="{FF2B5EF4-FFF2-40B4-BE49-F238E27FC236}">
                  <a16:creationId xmlns:a16="http://schemas.microsoft.com/office/drawing/2014/main" id="{82FF0FB6-371C-6FD5-6750-987BA8F01DF3}"/>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10">
              <a:extLst>
                <a:ext uri="{FF2B5EF4-FFF2-40B4-BE49-F238E27FC236}">
                  <a16:creationId xmlns:a16="http://schemas.microsoft.com/office/drawing/2014/main" id="{724E6268-E85D-865E-5197-B0D8485B7320}"/>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8">
              <a:extLst>
                <a:ext uri="{FF2B5EF4-FFF2-40B4-BE49-F238E27FC236}">
                  <a16:creationId xmlns:a16="http://schemas.microsoft.com/office/drawing/2014/main" id="{C7BE2A79-486D-26F6-01BC-B5E3021FA192}"/>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2" name="Group 11">
              <a:extLst>
                <a:ext uri="{FF2B5EF4-FFF2-40B4-BE49-F238E27FC236}">
                  <a16:creationId xmlns:a16="http://schemas.microsoft.com/office/drawing/2014/main" id="{295BDC2F-81FF-9A36-A36A-C41F709BC0ED}"/>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031B461D-693D-FC71-90EE-4B427854AACE}"/>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7AD7906D-5F67-3F04-1C53-204F35178D9F}"/>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3" name="Freeform 21">
              <a:extLst>
                <a:ext uri="{FF2B5EF4-FFF2-40B4-BE49-F238E27FC236}">
                  <a16:creationId xmlns:a16="http://schemas.microsoft.com/office/drawing/2014/main" id="{1CC057AC-E0C0-6D2B-5221-76ADB9FBCC99}"/>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27">
              <a:extLst>
                <a:ext uri="{FF2B5EF4-FFF2-40B4-BE49-F238E27FC236}">
                  <a16:creationId xmlns:a16="http://schemas.microsoft.com/office/drawing/2014/main" id="{6CC23F14-095C-5CFA-0B4B-BF83509F2EDF}"/>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21904264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9/8/20XX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806489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3923208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8888578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0699629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a:t>9/8/20XX</a:t>
            </a:r>
            <a:endParaRPr lang="en-US" dirty="0"/>
          </a:p>
        </p:txBody>
      </p:sp>
      <p:sp>
        <p:nvSpPr>
          <p:cNvPr id="4"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6298590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a:t>9/8/20XX</a:t>
            </a:r>
            <a:endParaRPr lang="en-US" dirty="0"/>
          </a:p>
        </p:txBody>
      </p:sp>
      <p:sp>
        <p:nvSpPr>
          <p:cNvPr id="4"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5176614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1743512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813979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EDB282-8288-C81F-52B5-048A3E80C931}"/>
              </a:ext>
              <a:ext uri="{C183D7F6-B498-43B3-948B-1728B52AA6E4}">
                <adec:decorative xmlns:adec="http://schemas.microsoft.com/office/drawing/2017/decorative" val="1"/>
              </a:ext>
            </a:extLst>
          </p:cNvPr>
          <p:cNvGrpSpPr/>
          <p:nvPr userDrawn="1"/>
        </p:nvGrpSpPr>
        <p:grpSpPr>
          <a:xfrm>
            <a:off x="0" y="-1"/>
            <a:ext cx="12208822" cy="6858003"/>
            <a:chOff x="0" y="-1"/>
            <a:chExt cx="12208822" cy="6858003"/>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3" name="Title 1">
            <a:extLst>
              <a:ext uri="{FF2B5EF4-FFF2-40B4-BE49-F238E27FC236}">
                <a16:creationId xmlns:a16="http://schemas.microsoft.com/office/drawing/2014/main" id="{5E932F0D-7FC3-634B-932C-3625C16C8DE2}"/>
              </a:ext>
            </a:extLst>
          </p:cNvPr>
          <p:cNvSpPr>
            <a:spLocks noGrp="1"/>
          </p:cNvSpPr>
          <p:nvPr>
            <p:ph type="title" hasCustomPrompt="1"/>
          </p:nvPr>
        </p:nvSpPr>
        <p:spPr>
          <a:xfrm>
            <a:off x="1167492" y="136526"/>
            <a:ext cx="9779183" cy="1570038"/>
          </a:xfrm>
        </p:spPr>
        <p:txBody>
          <a:bodyPr anchor="b">
            <a:noAutofit/>
          </a:bodyPr>
          <a:lstStyle>
            <a:lvl1pPr>
              <a:defRPr sz="4800" b="1">
                <a:latin typeface="+mj-lt"/>
              </a:defRPr>
            </a:lvl1pPr>
          </a:lstStyle>
          <a:p>
            <a:r>
              <a:rPr lang="en-US" dirty="0"/>
              <a:t>Click to add title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hasCustomPrompt="1"/>
          </p:nvPr>
        </p:nvSpPr>
        <p:spPr>
          <a:xfrm>
            <a:off x="1167492" y="2653167"/>
            <a:ext cx="9779183" cy="3436483"/>
          </a:xfrm>
        </p:spPr>
        <p:txBody>
          <a:bodyPr>
            <a:norm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r>
              <a:rPr lang="en-US" dirty="0"/>
              <a:t>9/8/20XX</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026350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grpSp>
        <p:nvGrpSpPr>
          <p:cNvPr id="7" name="Group 6">
            <a:extLst>
              <a:ext uri="{FF2B5EF4-FFF2-40B4-BE49-F238E27FC236}">
                <a16:creationId xmlns:a16="http://schemas.microsoft.com/office/drawing/2014/main" id="{337C7325-B4AA-B527-E502-72FA4A0AB7FB}"/>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8" name="Freeform 3">
              <a:extLst>
                <a:ext uri="{FF2B5EF4-FFF2-40B4-BE49-F238E27FC236}">
                  <a16:creationId xmlns:a16="http://schemas.microsoft.com/office/drawing/2014/main" id="{8591C317-9E58-4C47-0E69-9B3D889EED65}"/>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4">
              <a:extLst>
                <a:ext uri="{FF2B5EF4-FFF2-40B4-BE49-F238E27FC236}">
                  <a16:creationId xmlns:a16="http://schemas.microsoft.com/office/drawing/2014/main" id="{EF5456E4-38DA-3032-6A44-30C355E69A4A}"/>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10" name="Freeform 5">
              <a:extLst>
                <a:ext uri="{FF2B5EF4-FFF2-40B4-BE49-F238E27FC236}">
                  <a16:creationId xmlns:a16="http://schemas.microsoft.com/office/drawing/2014/main" id="{F0D76BA6-985C-5189-7A88-80DBCD0F6F82}"/>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1" name="Group 10">
              <a:extLst>
                <a:ext uri="{FF2B5EF4-FFF2-40B4-BE49-F238E27FC236}">
                  <a16:creationId xmlns:a16="http://schemas.microsoft.com/office/drawing/2014/main" id="{2B6FC792-058B-7B7F-4719-4C002D5EDC20}"/>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12" name="Freeform 6">
                <a:extLst>
                  <a:ext uri="{FF2B5EF4-FFF2-40B4-BE49-F238E27FC236}">
                    <a16:creationId xmlns:a16="http://schemas.microsoft.com/office/drawing/2014/main" id="{428AFEE0-039B-E598-704F-3D57F88816B9}"/>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13" name="Freeform 7">
                <a:extLst>
                  <a:ext uri="{FF2B5EF4-FFF2-40B4-BE49-F238E27FC236}">
                    <a16:creationId xmlns:a16="http://schemas.microsoft.com/office/drawing/2014/main" id="{77594B01-8280-30FA-30C8-64CD84DCE998}"/>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Tree>
    <p:extLst>
      <p:ext uri="{BB962C8B-B14F-4D97-AF65-F5344CB8AC3E}">
        <p14:creationId xmlns:p14="http://schemas.microsoft.com/office/powerpoint/2010/main" val="40641913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grpSp>
        <p:nvGrpSpPr>
          <p:cNvPr id="7" name="Group 6">
            <a:extLst>
              <a:ext uri="{FF2B5EF4-FFF2-40B4-BE49-F238E27FC236}">
                <a16:creationId xmlns:a16="http://schemas.microsoft.com/office/drawing/2014/main" id="{7CFCA122-5614-7CEE-3670-47645B14EC17}"/>
              </a:ext>
              <a:ext uri="{C183D7F6-B498-43B3-948B-1728B52AA6E4}">
                <adec:decorative xmlns:adec="http://schemas.microsoft.com/office/drawing/2017/decorative" val="1"/>
              </a:ext>
            </a:extLst>
          </p:cNvPr>
          <p:cNvGrpSpPr/>
          <p:nvPr userDrawn="1"/>
        </p:nvGrpSpPr>
        <p:grpSpPr>
          <a:xfrm>
            <a:off x="0" y="-1"/>
            <a:ext cx="12208822" cy="6858003"/>
            <a:chOff x="0" y="-1"/>
            <a:chExt cx="12208822" cy="6858003"/>
          </a:xfrm>
        </p:grpSpPr>
        <p:sp>
          <p:nvSpPr>
            <p:cNvPr id="8" name="Rectangle 7">
              <a:extLst>
                <a:ext uri="{FF2B5EF4-FFF2-40B4-BE49-F238E27FC236}">
                  <a16:creationId xmlns:a16="http://schemas.microsoft.com/office/drawing/2014/main" id="{1896B92B-760B-3085-E1E6-8A4C9E032E74}"/>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11">
              <a:extLst>
                <a:ext uri="{FF2B5EF4-FFF2-40B4-BE49-F238E27FC236}">
                  <a16:creationId xmlns:a16="http://schemas.microsoft.com/office/drawing/2014/main" id="{EE29BDAE-1D63-71EA-4F4B-8CE6829F61CB}"/>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13">
              <a:extLst>
                <a:ext uri="{FF2B5EF4-FFF2-40B4-BE49-F238E27FC236}">
                  <a16:creationId xmlns:a16="http://schemas.microsoft.com/office/drawing/2014/main" id="{11F48A61-9E02-7E33-74C5-A28009E4734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4">
              <a:extLst>
                <a:ext uri="{FF2B5EF4-FFF2-40B4-BE49-F238E27FC236}">
                  <a16:creationId xmlns:a16="http://schemas.microsoft.com/office/drawing/2014/main" id="{44F4F6B7-E852-2B95-9216-CF1916E74471}"/>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35541144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9/8/20XX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1298678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9/8/20XX</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202473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r>
              <a:rPr lang="en-US"/>
              <a:t>9/8/20XX</a:t>
            </a:r>
            <a:endParaRPr lang="en-US" dirty="0"/>
          </a:p>
        </p:txBody>
      </p:sp>
      <p:sp>
        <p:nvSpPr>
          <p:cNvPr id="5" name="Footer Placeholder 3"/>
          <p:cNvSpPr>
            <a:spLocks noGrp="1"/>
          </p:cNvSpPr>
          <p:nvPr>
            <p:ph type="ftr" sz="quarter" idx="11"/>
          </p:nvPr>
        </p:nvSpPr>
        <p:spPr/>
        <p:txBody>
          <a:bodyPr/>
          <a:lstStyle/>
          <a:p>
            <a:r>
              <a:rPr lang="en-US"/>
              <a:t>PRESENTATION TITLE</a:t>
            </a:r>
            <a:endParaRPr lang="en-US" dirty="0"/>
          </a:p>
        </p:txBody>
      </p:sp>
      <p:sp>
        <p:nvSpPr>
          <p:cNvPr id="6" name="Slide Number Placeholder 4"/>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8576571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r>
              <a:rPr lang="en-US"/>
              <a:t>9/8/20XX</a:t>
            </a:r>
            <a:endParaRPr lang="en-US" dirty="0"/>
          </a:p>
        </p:txBody>
      </p:sp>
      <p:sp>
        <p:nvSpPr>
          <p:cNvPr id="5" name="Footer Placeholder 2"/>
          <p:cNvSpPr>
            <a:spLocks noGrp="1"/>
          </p:cNvSpPr>
          <p:nvPr>
            <p:ph type="ftr" sz="quarter" idx="11"/>
          </p:nvPr>
        </p:nvSpPr>
        <p:spPr/>
        <p:txBody>
          <a:bodyPr/>
          <a:lstStyle/>
          <a:p>
            <a:r>
              <a:rPr lang="en-US"/>
              <a:t>PRESENTATION TITLE</a:t>
            </a:r>
            <a:endParaRPr lang="en-US" dirty="0"/>
          </a:p>
        </p:txBody>
      </p:sp>
      <p:sp>
        <p:nvSpPr>
          <p:cNvPr id="6" name="Slide Number Placeholder 3"/>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239985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r>
              <a:rPr lang="en-US"/>
              <a:t>9/8/20XX</a:t>
            </a:r>
            <a:endParaRPr lang="en-US" dirty="0"/>
          </a:p>
        </p:txBody>
      </p:sp>
      <p:sp>
        <p:nvSpPr>
          <p:cNvPr id="5" name="Footer Placeholder 5"/>
          <p:cNvSpPr>
            <a:spLocks noGrp="1"/>
          </p:cNvSpPr>
          <p:nvPr>
            <p:ph type="ftr" sz="quarter" idx="11"/>
          </p:nvPr>
        </p:nvSpPr>
        <p:spPr/>
        <p:txBody>
          <a:bodyPr/>
          <a:lstStyle/>
          <a:p>
            <a:r>
              <a:rPr lang="en-US"/>
              <a:t>PRESENTATION TITLE</a:t>
            </a:r>
            <a:endParaRPr lang="en-US" dirty="0"/>
          </a:p>
        </p:txBody>
      </p:sp>
      <p:sp>
        <p:nvSpPr>
          <p:cNvPr id="6"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009141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3858418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r>
              <a:rPr lang="en-US"/>
              <a:t>9/8/20XX</a:t>
            </a:r>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92618431"/>
      </p:ext>
    </p:extLst>
  </p:cSld>
  <p:clrMap bg1="dk1" tx1="lt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651" r:id="rId18"/>
  </p:sldLayoutIdLst>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hf hd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3.png"/><Relationship Id="rId7" Type="http://schemas.openxmlformats.org/officeDocument/2006/relationships/diagramColors" Target="../diagrams/colors6.xml"/><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v=1PAGcPJFwbE&amp;list=PLlv3b9B16Zaf-uDlgouB0DMiPNYU_sJFN" TargetMode="External"/><Relationship Id="rId1" Type="http://schemas.openxmlformats.org/officeDocument/2006/relationships/slideLayout" Target="../slideLayouts/slideLayout9.xml"/><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image" Target="../media/image7.png"/><Relationship Id="rId7" Type="http://schemas.openxmlformats.org/officeDocument/2006/relationships/image" Target="../media/image11.jpeg"/><Relationship Id="rId12"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diagramColors" Target="../diagrams/colors3.xml"/><Relationship Id="rId5" Type="http://schemas.openxmlformats.org/officeDocument/2006/relationships/image" Target="../media/image9.png"/><Relationship Id="rId10" Type="http://schemas.openxmlformats.org/officeDocument/2006/relationships/diagramQuickStyle" Target="../diagrams/quickStyle3.xml"/><Relationship Id="rId4" Type="http://schemas.openxmlformats.org/officeDocument/2006/relationships/image" Target="../media/image8.png"/><Relationship Id="rId9"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image" Target="../media/image7.png"/><Relationship Id="rId7" Type="http://schemas.openxmlformats.org/officeDocument/2006/relationships/image" Target="../media/image12.jpeg"/><Relationship Id="rId12" Type="http://schemas.microsoft.com/office/2007/relationships/diagramDrawing" Target="../diagrams/drawing4.xml"/><Relationship Id="rId2" Type="http://schemas.openxmlformats.org/officeDocument/2006/relationships/image" Target="../media/image1.jpeg"/><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diagramColors" Target="../diagrams/colors4.xml"/><Relationship Id="rId5" Type="http://schemas.openxmlformats.org/officeDocument/2006/relationships/image" Target="../media/image9.png"/><Relationship Id="rId10" Type="http://schemas.openxmlformats.org/officeDocument/2006/relationships/diagramQuickStyle" Target="../diagrams/quickStyle4.xml"/><Relationship Id="rId4" Type="http://schemas.openxmlformats.org/officeDocument/2006/relationships/image" Target="../media/image8.png"/><Relationship Id="rId9"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title"/>
          </p:nvPr>
        </p:nvSpPr>
        <p:spPr>
          <a:xfrm>
            <a:off x="895878" y="728390"/>
            <a:ext cx="9404723" cy="1400530"/>
          </a:xfrm>
        </p:spPr>
        <p:txBody>
          <a:bodyPr>
            <a:normAutofit/>
          </a:bodyPr>
          <a:lstStyle/>
          <a:p>
            <a:pPr algn="ctr"/>
            <a:r>
              <a:rPr lang="en-US" dirty="0">
                <a:solidFill>
                  <a:schemeClr val="accent5"/>
                </a:solidFill>
              </a:rPr>
              <a:t>SEC290-Week 8</a:t>
            </a:r>
            <a:br>
              <a:rPr lang="en-US" dirty="0">
                <a:solidFill>
                  <a:schemeClr val="accent5"/>
                </a:solidFill>
              </a:rPr>
            </a:br>
            <a:r>
              <a:rPr lang="en-US" dirty="0">
                <a:solidFill>
                  <a:schemeClr val="accent5"/>
                </a:solidFill>
              </a:rPr>
              <a:t>Final Course Project</a:t>
            </a:r>
          </a:p>
        </p:txBody>
      </p:sp>
      <p:sp>
        <p:nvSpPr>
          <p:cNvPr id="12" name="Slide Number Placeholder 5">
            <a:extLst>
              <a:ext uri="{FF2B5EF4-FFF2-40B4-BE49-F238E27FC236}">
                <a16:creationId xmlns:a16="http://schemas.microsoft.com/office/drawing/2014/main" id="{8F29197F-7F34-C65F-6423-F24BB74D1BAE}"/>
              </a:ext>
            </a:extLst>
          </p:cNvPr>
          <p:cNvSpPr>
            <a:spLocks noGrp="1"/>
          </p:cNvSpPr>
          <p:nvPr>
            <p:ph type="sldNum" sz="quarter" idx="12"/>
          </p:nvPr>
        </p:nvSpPr>
        <p:spPr>
          <a:xfrm>
            <a:off x="10352540" y="295729"/>
            <a:ext cx="838199" cy="767687"/>
          </a:xfrm>
        </p:spPr>
        <p:txBody>
          <a:bodyPr>
            <a:normAutofit/>
          </a:bodyPr>
          <a:lstStyle/>
          <a:p>
            <a:pPr>
              <a:spcAft>
                <a:spcPts val="600"/>
              </a:spcAft>
            </a:pPr>
            <a:fld id="{294A09A9-5501-47C1-A89A-A340965A2BE2}" type="slidenum">
              <a:rPr lang="en-US">
                <a:solidFill>
                  <a:srgbClr val="FFFFFF"/>
                </a:solidFill>
              </a:rPr>
              <a:pPr>
                <a:spcAft>
                  <a:spcPts val="600"/>
                </a:spcAft>
              </a:pPr>
              <a:t>1</a:t>
            </a:fld>
            <a:endParaRPr lang="en-US">
              <a:solidFill>
                <a:srgbClr val="FFFFFF"/>
              </a:solidFill>
            </a:endParaRPr>
          </a:p>
        </p:txBody>
      </p:sp>
      <p:graphicFrame>
        <p:nvGraphicFramePr>
          <p:cNvPr id="14" name="Subtitle 2">
            <a:extLst>
              <a:ext uri="{FF2B5EF4-FFF2-40B4-BE49-F238E27FC236}">
                <a16:creationId xmlns:a16="http://schemas.microsoft.com/office/drawing/2014/main" id="{3BBB77B0-CCF0-7AC6-33C2-77B6FA324917}"/>
              </a:ext>
            </a:extLst>
          </p:cNvPr>
          <p:cNvGraphicFramePr>
            <a:graphicFrameLocks noGrp="1"/>
          </p:cNvGraphicFramePr>
          <p:nvPr>
            <p:ph idx="1"/>
            <p:extLst>
              <p:ext uri="{D42A27DB-BD31-4B8C-83A1-F6EECF244321}">
                <p14:modId xmlns:p14="http://schemas.microsoft.com/office/powerpoint/2010/main" val="2372143631"/>
              </p:ext>
            </p:extLst>
          </p:nvPr>
        </p:nvGraphicFramePr>
        <p:xfrm>
          <a:off x="922219" y="2128920"/>
          <a:ext cx="9404352" cy="40564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593088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hidden="1">
            <a:extLst>
              <a:ext uri="{FF2B5EF4-FFF2-40B4-BE49-F238E27FC236}">
                <a16:creationId xmlns:a16="http://schemas.microsoft.com/office/drawing/2014/main" id="{10E5ADAB-1786-78F5-961C-3CD2FA561951}"/>
              </a:ext>
            </a:extLst>
          </p:cNvPr>
          <p:cNvSpPr>
            <a:spLocks noGrp="1"/>
          </p:cNvSpPr>
          <p:nvPr>
            <p:ph type="sldNum" sz="quarter" idx="12"/>
          </p:nvPr>
        </p:nvSpPr>
        <p:spPr>
          <a:xfrm>
            <a:off x="10153276" y="6356350"/>
            <a:ext cx="1657723" cy="365125"/>
          </a:xfrm>
        </p:spPr>
        <p:txBody>
          <a:bodyPr/>
          <a:lstStyle/>
          <a:p>
            <a:pPr>
              <a:spcAft>
                <a:spcPts val="600"/>
              </a:spcAft>
            </a:pPr>
            <a:fld id="{294A09A9-5501-47C1-A89A-A340965A2BE2}" type="slidenum">
              <a:rPr lang="en-US" smtClean="0"/>
              <a:pPr>
                <a:spcAft>
                  <a:spcPts val="600"/>
                </a:spcAft>
              </a:pPr>
              <a:t>10</a:t>
            </a:fld>
            <a:endParaRPr lang="en-US"/>
          </a:p>
        </p:txBody>
      </p:sp>
      <p:sp>
        <p:nvSpPr>
          <p:cNvPr id="7" name="Subtitle 6">
            <a:extLst>
              <a:ext uri="{FF2B5EF4-FFF2-40B4-BE49-F238E27FC236}">
                <a16:creationId xmlns:a16="http://schemas.microsoft.com/office/drawing/2014/main" id="{81F63F5B-2DC6-DF04-95F4-BC9FCF91D968}"/>
              </a:ext>
            </a:extLst>
          </p:cNvPr>
          <p:cNvSpPr>
            <a:spLocks noGrp="1"/>
          </p:cNvSpPr>
          <p:nvPr>
            <p:ph type="subTitle" idx="1"/>
          </p:nvPr>
        </p:nvSpPr>
        <p:spPr>
          <a:xfrm>
            <a:off x="1408955" y="3185646"/>
            <a:ext cx="8825658" cy="861420"/>
          </a:xfrm>
        </p:spPr>
        <p:txBody>
          <a:bodyPr>
            <a:noAutofit/>
          </a:bodyPr>
          <a:lstStyle/>
          <a:p>
            <a:pPr algn="ctr"/>
            <a:r>
              <a:rPr lang="en-US" sz="7200" dirty="0">
                <a:solidFill>
                  <a:schemeClr val="accent5"/>
                </a:solidFill>
              </a:rPr>
              <a:t>Module 4 Snort</a:t>
            </a:r>
          </a:p>
        </p:txBody>
      </p:sp>
    </p:spTree>
    <p:extLst>
      <p:ext uri="{BB962C8B-B14F-4D97-AF65-F5344CB8AC3E}">
        <p14:creationId xmlns:p14="http://schemas.microsoft.com/office/powerpoint/2010/main" val="35425601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dirty="0">
                <a:solidFill>
                  <a:schemeClr val="accent3"/>
                </a:solidFill>
                <a:latin typeface="+mj-lt"/>
                <a:ea typeface="+mj-ea"/>
                <a:cs typeface="+mj-cs"/>
              </a:rPr>
              <a:t>Testing Snort rules</a:t>
            </a:r>
          </a:p>
        </p:txBody>
      </p:sp>
      <p:pic>
        <p:nvPicPr>
          <p:cNvPr id="4" name="Picture 3">
            <a:extLst>
              <a:ext uri="{FF2B5EF4-FFF2-40B4-BE49-F238E27FC236}">
                <a16:creationId xmlns:a16="http://schemas.microsoft.com/office/drawing/2014/main" id="{355D18F4-1972-3B78-EFF5-BFFD58003694}"/>
              </a:ext>
            </a:extLst>
          </p:cNvPr>
          <p:cNvPicPr>
            <a:picLocks noChangeAspect="1"/>
          </p:cNvPicPr>
          <p:nvPr/>
        </p:nvPicPr>
        <p:blipFill rotWithShape="1">
          <a:blip r:embed="rId2"/>
          <a:srcRect t="20045" r="-3" b="-3"/>
          <a:stretch/>
        </p:blipFill>
        <p:spPr>
          <a:xfrm>
            <a:off x="6525453" y="1"/>
            <a:ext cx="5666547" cy="3398024"/>
          </a:xfrm>
          <a:prstGeom prst="rect">
            <a:avLst/>
          </a:prstGeom>
        </p:spPr>
      </p:pic>
      <p:pic>
        <p:nvPicPr>
          <p:cNvPr id="8" name="Picture 7">
            <a:extLst>
              <a:ext uri="{FF2B5EF4-FFF2-40B4-BE49-F238E27FC236}">
                <a16:creationId xmlns:a16="http://schemas.microsoft.com/office/drawing/2014/main" id="{C7EA9080-0C1B-EF38-EFEE-28779D92DD62}"/>
              </a:ext>
            </a:extLst>
          </p:cNvPr>
          <p:cNvPicPr>
            <a:picLocks noChangeAspect="1"/>
          </p:cNvPicPr>
          <p:nvPr/>
        </p:nvPicPr>
        <p:blipFill rotWithShape="1">
          <a:blip r:embed="rId3"/>
          <a:srcRect t="12712" r="-2" b="3470"/>
          <a:stretch/>
        </p:blipFill>
        <p:spPr>
          <a:xfrm>
            <a:off x="6522277" y="3398024"/>
            <a:ext cx="5669723" cy="3469076"/>
          </a:xfrm>
          <a:prstGeom prst="rect">
            <a:avLst/>
          </a:prstGeom>
        </p:spPr>
      </p:pic>
      <p:graphicFrame>
        <p:nvGraphicFramePr>
          <p:cNvPr id="50" name="Text Placeholder 6">
            <a:extLst>
              <a:ext uri="{FF2B5EF4-FFF2-40B4-BE49-F238E27FC236}">
                <a16:creationId xmlns:a16="http://schemas.microsoft.com/office/drawing/2014/main" id="{411CE89B-EB4C-AFDB-5416-55CE84EEF405}"/>
              </a:ext>
            </a:extLst>
          </p:cNvPr>
          <p:cNvGraphicFramePr/>
          <p:nvPr/>
        </p:nvGraphicFramePr>
        <p:xfrm>
          <a:off x="897769" y="1909192"/>
          <a:ext cx="4586513" cy="36477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218396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396141" y="1422392"/>
            <a:ext cx="5092906" cy="1574808"/>
          </a:xfrm>
        </p:spPr>
        <p:txBody>
          <a:bodyPr vert="horz" lIns="91440" tIns="45720" rIns="91440" bIns="45720" rtlCol="0" anchor="b">
            <a:normAutofit/>
          </a:bodyPr>
          <a:lstStyle/>
          <a:p>
            <a:r>
              <a:rPr lang="en-US" kern="1200" dirty="0">
                <a:solidFill>
                  <a:schemeClr val="accent1"/>
                </a:solidFill>
              </a:rPr>
              <a:t>Testing Snort rules cont’d</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342154" y="3606800"/>
            <a:ext cx="5084979" cy="1371600"/>
          </a:xfrm>
        </p:spPr>
        <p:txBody>
          <a:bodyPr vert="horz" lIns="91440" tIns="45720" rIns="91440" bIns="45720" rtlCol="0">
            <a:noAutofit/>
          </a:bodyPr>
          <a:lstStyle/>
          <a:p>
            <a:pPr indent="-228600">
              <a:buFont typeface="Arial" panose="020B0604020202020204" pitchFamily="34" charset="0"/>
              <a:buChar char="•"/>
            </a:pPr>
            <a:r>
              <a:rPr lang="en-US" sz="2000" dirty="0">
                <a:solidFill>
                  <a:schemeClr val="accent3"/>
                </a:solidFill>
              </a:rPr>
              <a:t>Take a screenshot of the output in Part 1 Step 20.</a:t>
            </a:r>
          </a:p>
          <a:p>
            <a:pPr indent="-228600">
              <a:buFont typeface="Arial" panose="020B0604020202020204" pitchFamily="34" charset="0"/>
              <a:buChar char="•"/>
            </a:pPr>
            <a:r>
              <a:rPr lang="en-US" sz="2000" dirty="0">
                <a:solidFill>
                  <a:schemeClr val="accent3"/>
                </a:solidFill>
              </a:rPr>
              <a:t>It should show the TCP packets generated by the XMAS scan.</a:t>
            </a:r>
          </a:p>
        </p:txBody>
      </p:sp>
      <p:sp>
        <p:nvSpPr>
          <p:cNvPr id="20" name="Slide Number Placeholder 8">
            <a:extLst>
              <a:ext uri="{FF2B5EF4-FFF2-40B4-BE49-F238E27FC236}">
                <a16:creationId xmlns:a16="http://schemas.microsoft.com/office/drawing/2014/main" id="{9D962730-EC68-2064-729B-9682B98A548A}"/>
              </a:ext>
            </a:extLst>
          </p:cNvPr>
          <p:cNvSpPr>
            <a:spLocks noGrp="1"/>
          </p:cNvSpPr>
          <p:nvPr>
            <p:ph type="sldNum" sz="quarter" idx="12"/>
          </p:nvPr>
        </p:nvSpPr>
        <p:spPr/>
        <p:txBody>
          <a:bodyPr anchor="ctr">
            <a:normAutofit/>
          </a:bodyPr>
          <a:lstStyle/>
          <a:p>
            <a:pPr>
              <a:spcAft>
                <a:spcPts val="600"/>
              </a:spcAft>
            </a:pPr>
            <a:fld id="{294A09A9-5501-47C1-A89A-A340965A2BE2}" type="slidenum">
              <a:rPr lang="en-US" smtClean="0"/>
              <a:pPr>
                <a:spcAft>
                  <a:spcPts val="600"/>
                </a:spcAft>
              </a:pPr>
              <a:t>12</a:t>
            </a:fld>
            <a:endParaRPr lang="en-US"/>
          </a:p>
        </p:txBody>
      </p:sp>
      <p:pic>
        <p:nvPicPr>
          <p:cNvPr id="4" name="Picture 3">
            <a:extLst>
              <a:ext uri="{FF2B5EF4-FFF2-40B4-BE49-F238E27FC236}">
                <a16:creationId xmlns:a16="http://schemas.microsoft.com/office/drawing/2014/main" id="{A7123C33-81C6-AF2E-A655-2CB7DEAEE30A}"/>
              </a:ext>
            </a:extLst>
          </p:cNvPr>
          <p:cNvPicPr>
            <a:picLocks noChangeAspect="1"/>
          </p:cNvPicPr>
          <p:nvPr/>
        </p:nvPicPr>
        <p:blipFill>
          <a:blip r:embed="rId2"/>
          <a:stretch>
            <a:fillRect/>
          </a:stretch>
        </p:blipFill>
        <p:spPr>
          <a:xfrm>
            <a:off x="5183188" y="1078800"/>
            <a:ext cx="6172200" cy="4690874"/>
          </a:xfrm>
          <a:prstGeom prst="rect">
            <a:avLst/>
          </a:prstGeom>
          <a:noFill/>
        </p:spPr>
      </p:pic>
    </p:spTree>
    <p:extLst>
      <p:ext uri="{BB962C8B-B14F-4D97-AF65-F5344CB8AC3E}">
        <p14:creationId xmlns:p14="http://schemas.microsoft.com/office/powerpoint/2010/main" val="1762776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366507" y="1612891"/>
            <a:ext cx="5092906" cy="1574808"/>
          </a:xfrm>
        </p:spPr>
        <p:txBody>
          <a:bodyPr vert="horz" lIns="91440" tIns="45720" rIns="91440" bIns="45720" rtlCol="0" anchor="b">
            <a:normAutofit/>
          </a:bodyPr>
          <a:lstStyle/>
          <a:p>
            <a:r>
              <a:rPr lang="en-US" kern="1200" dirty="0">
                <a:solidFill>
                  <a:schemeClr val="accent2"/>
                </a:solidFill>
              </a:rPr>
              <a:t>Creating Snort rules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232358" y="3556000"/>
            <a:ext cx="5084979" cy="1371600"/>
          </a:xfrm>
        </p:spPr>
        <p:txBody>
          <a:bodyPr vert="horz" lIns="91440" tIns="45720" rIns="91440" bIns="45720" rtlCol="0">
            <a:normAutofit/>
          </a:bodyPr>
          <a:lstStyle/>
          <a:p>
            <a:pPr indent="-228600">
              <a:buFont typeface="Arial" panose="020B0604020202020204" pitchFamily="34" charset="0"/>
              <a:buChar char="•"/>
            </a:pPr>
            <a:r>
              <a:rPr lang="en-US" sz="2000" dirty="0">
                <a:solidFill>
                  <a:schemeClr val="accent5"/>
                </a:solidFill>
              </a:rPr>
              <a:t>Take a screenshot of the output in Part 2 Step 7.</a:t>
            </a:r>
          </a:p>
          <a:p>
            <a:pPr indent="-228600">
              <a:buFont typeface="Arial" panose="020B0604020202020204" pitchFamily="34" charset="0"/>
              <a:buChar char="•"/>
            </a:pPr>
            <a:r>
              <a:rPr lang="en-US" sz="2000" dirty="0">
                <a:solidFill>
                  <a:schemeClr val="accent5"/>
                </a:solidFill>
              </a:rPr>
              <a:t>It should show the ping activity alert.</a:t>
            </a:r>
          </a:p>
        </p:txBody>
      </p:sp>
      <p:sp>
        <p:nvSpPr>
          <p:cNvPr id="20" name="Slide Number Placeholder 8">
            <a:extLst>
              <a:ext uri="{FF2B5EF4-FFF2-40B4-BE49-F238E27FC236}">
                <a16:creationId xmlns:a16="http://schemas.microsoft.com/office/drawing/2014/main" id="{ECA73E2A-3E13-2328-F8D8-6A7169E4BA68}"/>
              </a:ext>
            </a:extLst>
          </p:cNvPr>
          <p:cNvSpPr>
            <a:spLocks noGrp="1"/>
          </p:cNvSpPr>
          <p:nvPr>
            <p:ph type="sldNum" sz="quarter" idx="12"/>
          </p:nvPr>
        </p:nvSpPr>
        <p:spPr/>
        <p:txBody>
          <a:bodyPr anchor="ctr">
            <a:normAutofit/>
          </a:bodyPr>
          <a:lstStyle/>
          <a:p>
            <a:pPr>
              <a:spcAft>
                <a:spcPts val="600"/>
              </a:spcAft>
            </a:pPr>
            <a:fld id="{294A09A9-5501-47C1-A89A-A340965A2BE2}" type="slidenum">
              <a:rPr lang="en-US" smtClean="0"/>
              <a:pPr>
                <a:spcAft>
                  <a:spcPts val="600"/>
                </a:spcAft>
              </a:pPr>
              <a:t>13</a:t>
            </a:fld>
            <a:endParaRPr lang="en-US"/>
          </a:p>
        </p:txBody>
      </p:sp>
      <p:pic>
        <p:nvPicPr>
          <p:cNvPr id="4" name="Picture 3">
            <a:extLst>
              <a:ext uri="{FF2B5EF4-FFF2-40B4-BE49-F238E27FC236}">
                <a16:creationId xmlns:a16="http://schemas.microsoft.com/office/drawing/2014/main" id="{68608437-B0CB-F4CB-73F6-C121D8A068B6}"/>
              </a:ext>
            </a:extLst>
          </p:cNvPr>
          <p:cNvPicPr>
            <a:picLocks noChangeAspect="1"/>
          </p:cNvPicPr>
          <p:nvPr/>
        </p:nvPicPr>
        <p:blipFill>
          <a:blip r:embed="rId2"/>
          <a:stretch>
            <a:fillRect/>
          </a:stretch>
        </p:blipFill>
        <p:spPr>
          <a:xfrm>
            <a:off x="5183188" y="1109662"/>
            <a:ext cx="6172200" cy="4629151"/>
          </a:xfrm>
          <a:prstGeom prst="rect">
            <a:avLst/>
          </a:prstGeom>
          <a:noFill/>
        </p:spPr>
      </p:pic>
    </p:spTree>
    <p:extLst>
      <p:ext uri="{BB962C8B-B14F-4D97-AF65-F5344CB8AC3E}">
        <p14:creationId xmlns:p14="http://schemas.microsoft.com/office/powerpoint/2010/main" val="14777516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764866" y="1331424"/>
            <a:ext cx="4713997" cy="1225650"/>
          </a:xfrm>
        </p:spPr>
        <p:txBody>
          <a:bodyPr vert="horz" lIns="91440" tIns="45720" rIns="91440" bIns="45720" rtlCol="0" anchor="b">
            <a:normAutofit fontScale="90000"/>
          </a:bodyPr>
          <a:lstStyle/>
          <a:p>
            <a:pPr algn="ctr"/>
            <a:r>
              <a:rPr lang="en-US" sz="3800" kern="1200" dirty="0">
                <a:solidFill>
                  <a:schemeClr val="accent6"/>
                </a:solidFill>
                <a:latin typeface="+mj-lt"/>
                <a:ea typeface="+mj-ea"/>
                <a:cs typeface="+mj-cs"/>
              </a:rPr>
              <a:t>Creating Snort rules cont’d</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6599767" y="3704126"/>
            <a:ext cx="4713997" cy="2535808"/>
          </a:xfrm>
        </p:spPr>
        <p:txBody>
          <a:bodyPr vert="horz" lIns="91440" tIns="45720" rIns="91440" bIns="45720" rtlCol="0">
            <a:normAutofit/>
          </a:bodyPr>
          <a:lstStyle/>
          <a:p>
            <a:pPr indent="-228600">
              <a:buFont typeface="Arial" panose="020B0604020202020204" pitchFamily="34" charset="0"/>
              <a:buChar char="•"/>
            </a:pPr>
            <a:r>
              <a:rPr lang="en-US" sz="2000" dirty="0">
                <a:solidFill>
                  <a:schemeClr val="accent1"/>
                </a:solidFill>
              </a:rPr>
              <a:t>Take a screenshot of the output in Part 2 Step 8.</a:t>
            </a:r>
          </a:p>
          <a:p>
            <a:pPr marL="342900" indent="-342900">
              <a:buFont typeface="Arial" panose="020B0604020202020204" pitchFamily="34" charset="0"/>
              <a:buChar char="•"/>
            </a:pPr>
            <a:r>
              <a:rPr lang="en-US" sz="2000" dirty="0">
                <a:solidFill>
                  <a:schemeClr val="accent1"/>
                </a:solidFill>
              </a:rPr>
              <a:t>show the ICMP packets generated by the ping activity.</a:t>
            </a:r>
          </a:p>
        </p:txBody>
      </p:sp>
      <p:pic>
        <p:nvPicPr>
          <p:cNvPr id="4" name="Picture 3">
            <a:extLst>
              <a:ext uri="{FF2B5EF4-FFF2-40B4-BE49-F238E27FC236}">
                <a16:creationId xmlns:a16="http://schemas.microsoft.com/office/drawing/2014/main" id="{5D67A177-9D19-4F34-6B1D-FA0A4ADEA531}"/>
              </a:ext>
            </a:extLst>
          </p:cNvPr>
          <p:cNvPicPr>
            <a:picLocks noChangeAspect="1"/>
          </p:cNvPicPr>
          <p:nvPr/>
        </p:nvPicPr>
        <p:blipFill>
          <a:blip r:embed="rId2"/>
          <a:stretch>
            <a:fillRect/>
          </a:stretch>
        </p:blipFill>
        <p:spPr>
          <a:xfrm>
            <a:off x="430627" y="1674371"/>
            <a:ext cx="5666547" cy="3739921"/>
          </a:xfrm>
          <a:prstGeom prst="rect">
            <a:avLst/>
          </a:prstGeom>
        </p:spPr>
      </p:pic>
    </p:spTree>
    <p:extLst>
      <p:ext uri="{BB962C8B-B14F-4D97-AF65-F5344CB8AC3E}">
        <p14:creationId xmlns:p14="http://schemas.microsoft.com/office/powerpoint/2010/main" val="28139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1760321" y="2465978"/>
            <a:ext cx="8825658" cy="1564154"/>
          </a:xfrm>
        </p:spPr>
        <p:txBody>
          <a:bodyPr>
            <a:noAutofit/>
          </a:bodyPr>
          <a:lstStyle/>
          <a:p>
            <a:pPr algn="ctr">
              <a:lnSpc>
                <a:spcPct val="90000"/>
              </a:lnSpc>
            </a:pPr>
            <a:r>
              <a:rPr lang="en-US" sz="7200" dirty="0">
                <a:solidFill>
                  <a:schemeClr val="accent2"/>
                </a:solidFill>
              </a:rPr>
              <a:t>Module 5 Live Memory Analysis</a:t>
            </a:r>
          </a:p>
        </p:txBody>
      </p:sp>
      <p:sp>
        <p:nvSpPr>
          <p:cNvPr id="19" name="Rectangle 18">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7375255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30936" y="639520"/>
            <a:ext cx="3429000" cy="1719072"/>
          </a:xfrm>
        </p:spPr>
        <p:txBody>
          <a:bodyPr vert="horz" lIns="91440" tIns="45720" rIns="91440" bIns="45720" rtlCol="0" anchor="b">
            <a:normAutofit fontScale="90000"/>
          </a:bodyPr>
          <a:lstStyle/>
          <a:p>
            <a:pPr algn="ctr"/>
            <a:r>
              <a:rPr lang="en-US" sz="5400" kern="1200" dirty="0">
                <a:solidFill>
                  <a:schemeClr val="accent1"/>
                </a:solidFill>
                <a:latin typeface="+mj-lt"/>
                <a:ea typeface="+mj-ea"/>
                <a:cs typeface="+mj-cs"/>
              </a:rPr>
              <a:t>Linux Processes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630936" y="2807208"/>
            <a:ext cx="3429000" cy="3410712"/>
          </a:xfrm>
        </p:spPr>
        <p:txBody>
          <a:bodyPr vert="horz" lIns="91440" tIns="45720" rIns="91440" bIns="45720" rtlCol="0" anchor="t">
            <a:normAutofit/>
          </a:bodyPr>
          <a:lstStyle/>
          <a:p>
            <a:pPr indent="-228600">
              <a:buFont typeface="Arial" panose="020B0604020202020204" pitchFamily="34" charset="0"/>
              <a:buChar char="•"/>
            </a:pPr>
            <a:r>
              <a:rPr lang="en-US" sz="2200" dirty="0">
                <a:solidFill>
                  <a:schemeClr val="accent3"/>
                </a:solidFill>
              </a:rPr>
              <a:t>Take a screenshot of the output in Part 1, Step 16. </a:t>
            </a:r>
          </a:p>
          <a:p>
            <a:pPr indent="-228600">
              <a:buFont typeface="Arial" panose="020B0604020202020204" pitchFamily="34" charset="0"/>
              <a:buChar char="•"/>
            </a:pPr>
            <a:r>
              <a:rPr lang="en-US" sz="2200" dirty="0">
                <a:solidFill>
                  <a:schemeClr val="accent3"/>
                </a:solidFill>
              </a:rPr>
              <a:t>It should show port 55000 open for both IPv4 and IPv6.</a:t>
            </a:r>
          </a:p>
        </p:txBody>
      </p:sp>
      <p:pic>
        <p:nvPicPr>
          <p:cNvPr id="4" name="Picture 3">
            <a:extLst>
              <a:ext uri="{FF2B5EF4-FFF2-40B4-BE49-F238E27FC236}">
                <a16:creationId xmlns:a16="http://schemas.microsoft.com/office/drawing/2014/main" id="{53BF2622-6EAA-F7B3-B673-487FC86C3410}"/>
              </a:ext>
            </a:extLst>
          </p:cNvPr>
          <p:cNvPicPr>
            <a:picLocks noChangeAspect="1"/>
          </p:cNvPicPr>
          <p:nvPr/>
        </p:nvPicPr>
        <p:blipFill>
          <a:blip r:embed="rId2"/>
          <a:stretch>
            <a:fillRect/>
          </a:stretch>
        </p:blipFill>
        <p:spPr>
          <a:xfrm>
            <a:off x="4654296" y="848734"/>
            <a:ext cx="6903720" cy="5160532"/>
          </a:xfrm>
          <a:prstGeom prst="rect">
            <a:avLst/>
          </a:prstGeom>
        </p:spPr>
      </p:pic>
    </p:spTree>
    <p:extLst>
      <p:ext uri="{BB962C8B-B14F-4D97-AF65-F5344CB8AC3E}">
        <p14:creationId xmlns:p14="http://schemas.microsoft.com/office/powerpoint/2010/main" val="25722057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7733" y="639520"/>
            <a:ext cx="4982633" cy="1719072"/>
          </a:xfrm>
        </p:spPr>
        <p:txBody>
          <a:bodyPr vert="horz" lIns="91440" tIns="45720" rIns="91440" bIns="45720" rtlCol="0" anchor="b">
            <a:normAutofit fontScale="90000"/>
          </a:bodyPr>
          <a:lstStyle/>
          <a:p>
            <a:r>
              <a:rPr lang="en-US" sz="5400" kern="1200" dirty="0">
                <a:solidFill>
                  <a:schemeClr val="accent3"/>
                </a:solidFill>
                <a:latin typeface="+mj-lt"/>
                <a:ea typeface="+mj-ea"/>
                <a:cs typeface="+mj-cs"/>
              </a:rPr>
              <a:t>Process Hacker</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630936" y="2807208"/>
            <a:ext cx="3429000" cy="3410712"/>
          </a:xfrm>
        </p:spPr>
        <p:txBody>
          <a:bodyPr vert="horz" lIns="91440" tIns="45720" rIns="91440" bIns="45720" rtlCol="0" anchor="t">
            <a:normAutofit/>
          </a:bodyPr>
          <a:lstStyle/>
          <a:p>
            <a:pPr indent="-228600">
              <a:buFont typeface="Arial" panose="020B0604020202020204" pitchFamily="34" charset="0"/>
              <a:buChar char="•"/>
            </a:pPr>
            <a:r>
              <a:rPr lang="en-US" sz="2200" dirty="0">
                <a:solidFill>
                  <a:schemeClr val="accent2"/>
                </a:solidFill>
              </a:rPr>
              <a:t>Take a screenshot of the output in Part 2, Step 5. </a:t>
            </a:r>
          </a:p>
          <a:p>
            <a:pPr indent="-228600">
              <a:buFont typeface="Arial" panose="020B0604020202020204" pitchFamily="34" charset="0"/>
              <a:buChar char="•"/>
            </a:pPr>
            <a:r>
              <a:rPr lang="en-US" sz="2200" dirty="0">
                <a:solidFill>
                  <a:schemeClr val="accent2"/>
                </a:solidFill>
              </a:rPr>
              <a:t>It should show properties of a chosen process. </a:t>
            </a:r>
          </a:p>
        </p:txBody>
      </p:sp>
      <p:pic>
        <p:nvPicPr>
          <p:cNvPr id="4" name="Picture 3">
            <a:extLst>
              <a:ext uri="{FF2B5EF4-FFF2-40B4-BE49-F238E27FC236}">
                <a16:creationId xmlns:a16="http://schemas.microsoft.com/office/drawing/2014/main" id="{79437335-2AAE-75A1-2B23-9DC869E5D710}"/>
              </a:ext>
            </a:extLst>
          </p:cNvPr>
          <p:cNvPicPr>
            <a:picLocks noChangeAspect="1"/>
          </p:cNvPicPr>
          <p:nvPr/>
        </p:nvPicPr>
        <p:blipFill>
          <a:blip r:embed="rId2"/>
          <a:stretch>
            <a:fillRect/>
          </a:stretch>
        </p:blipFill>
        <p:spPr>
          <a:xfrm>
            <a:off x="4654296" y="805585"/>
            <a:ext cx="6903720" cy="5246830"/>
          </a:xfrm>
          <a:prstGeom prst="rect">
            <a:avLst/>
          </a:prstGeom>
        </p:spPr>
      </p:pic>
    </p:spTree>
    <p:extLst>
      <p:ext uri="{BB962C8B-B14F-4D97-AF65-F5344CB8AC3E}">
        <p14:creationId xmlns:p14="http://schemas.microsoft.com/office/powerpoint/2010/main" val="7071588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0800" y="639520"/>
            <a:ext cx="4953000" cy="1719072"/>
          </a:xfrm>
        </p:spPr>
        <p:txBody>
          <a:bodyPr vert="horz" lIns="91440" tIns="45720" rIns="91440" bIns="45720" rtlCol="0" anchor="b">
            <a:noAutofit/>
          </a:bodyPr>
          <a:lstStyle/>
          <a:p>
            <a:pPr algn="ctr"/>
            <a:r>
              <a:rPr lang="en-US" sz="4900" kern="1200" dirty="0">
                <a:solidFill>
                  <a:schemeClr val="accent1"/>
                </a:solidFill>
                <a:latin typeface="+mj-lt"/>
                <a:ea typeface="+mj-ea"/>
                <a:cs typeface="+mj-cs"/>
              </a:rPr>
              <a:t>Process Monitor</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630936" y="2807208"/>
            <a:ext cx="3429000" cy="3410712"/>
          </a:xfrm>
        </p:spPr>
        <p:txBody>
          <a:bodyPr vert="horz" lIns="91440" tIns="45720" rIns="91440" bIns="45720" rtlCol="0" anchor="t">
            <a:normAutofit/>
          </a:bodyPr>
          <a:lstStyle/>
          <a:p>
            <a:pPr indent="-228600">
              <a:buFont typeface="Arial" panose="020B0604020202020204" pitchFamily="34" charset="0"/>
              <a:buChar char="•"/>
            </a:pPr>
            <a:r>
              <a:rPr lang="en-US" sz="2200" dirty="0">
                <a:solidFill>
                  <a:schemeClr val="accent1"/>
                </a:solidFill>
              </a:rPr>
              <a:t>Take a screenshot of the output in Part 3, Step 13.</a:t>
            </a:r>
          </a:p>
          <a:p>
            <a:pPr indent="-228600">
              <a:buFont typeface="Arial" panose="020B0604020202020204" pitchFamily="34" charset="0"/>
              <a:buChar char="•"/>
            </a:pPr>
            <a:r>
              <a:rPr lang="en-US" sz="2200" dirty="0">
                <a:solidFill>
                  <a:schemeClr val="accent1"/>
                </a:solidFill>
              </a:rPr>
              <a:t>It should show </a:t>
            </a:r>
            <a:r>
              <a:rPr lang="en-US" sz="2200" dirty="0" err="1">
                <a:solidFill>
                  <a:schemeClr val="accent1"/>
                </a:solidFill>
              </a:rPr>
              <a:t>ifFaceName</a:t>
            </a:r>
            <a:r>
              <a:rPr lang="en-US" sz="2200" dirty="0">
                <a:solidFill>
                  <a:schemeClr val="accent1"/>
                </a:solidFill>
              </a:rPr>
              <a:t> in the Path column and Data: Roman in the Detail column.</a:t>
            </a:r>
          </a:p>
        </p:txBody>
      </p:sp>
      <p:pic>
        <p:nvPicPr>
          <p:cNvPr id="4" name="Picture 3">
            <a:extLst>
              <a:ext uri="{FF2B5EF4-FFF2-40B4-BE49-F238E27FC236}">
                <a16:creationId xmlns:a16="http://schemas.microsoft.com/office/drawing/2014/main" id="{14989C39-8CAA-F96B-C0CE-EA95327452C7}"/>
              </a:ext>
            </a:extLst>
          </p:cNvPr>
          <p:cNvPicPr>
            <a:picLocks noChangeAspect="1"/>
          </p:cNvPicPr>
          <p:nvPr/>
        </p:nvPicPr>
        <p:blipFill>
          <a:blip r:embed="rId2"/>
          <a:stretch>
            <a:fillRect/>
          </a:stretch>
        </p:blipFill>
        <p:spPr>
          <a:xfrm>
            <a:off x="4945909" y="640080"/>
            <a:ext cx="6320494" cy="5577840"/>
          </a:xfrm>
          <a:prstGeom prst="rect">
            <a:avLst/>
          </a:prstGeom>
        </p:spPr>
      </p:pic>
    </p:spTree>
    <p:extLst>
      <p:ext uri="{BB962C8B-B14F-4D97-AF65-F5344CB8AC3E}">
        <p14:creationId xmlns:p14="http://schemas.microsoft.com/office/powerpoint/2010/main" val="39393314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35467" y="639520"/>
            <a:ext cx="5308599" cy="1719072"/>
          </a:xfrm>
        </p:spPr>
        <p:txBody>
          <a:bodyPr vert="horz" lIns="91440" tIns="45720" rIns="91440" bIns="45720" rtlCol="0" anchor="b">
            <a:noAutofit/>
          </a:bodyPr>
          <a:lstStyle/>
          <a:p>
            <a:r>
              <a:rPr lang="en-US" sz="7200" kern="1200" dirty="0">
                <a:solidFill>
                  <a:schemeClr val="accent3"/>
                </a:solidFill>
                <a:latin typeface="+mj-lt"/>
                <a:ea typeface="+mj-ea"/>
                <a:cs typeface="+mj-cs"/>
              </a:rPr>
              <a:t>References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630936" y="2807208"/>
            <a:ext cx="3429000" cy="3410712"/>
          </a:xfrm>
        </p:spPr>
        <p:txBody>
          <a:bodyPr vert="horz" lIns="91440" tIns="45720" rIns="91440" bIns="45720" rtlCol="0" anchor="t">
            <a:normAutofit/>
          </a:bodyPr>
          <a:lstStyle/>
          <a:p>
            <a:pPr marL="342900" lvl="0" indent="-228600">
              <a:buFont typeface="Arial" panose="020B0604020202020204" pitchFamily="34" charset="0"/>
              <a:buChar char="•"/>
            </a:pPr>
            <a:r>
              <a:rPr lang="en-US" sz="2200" dirty="0">
                <a:solidFill>
                  <a:schemeClr val="accent2"/>
                </a:solidFill>
              </a:rPr>
              <a:t>… DeVry video tutorial </a:t>
            </a:r>
          </a:p>
          <a:p>
            <a:pPr marL="342900" lvl="0" indent="-228600">
              <a:buFont typeface="Arial" panose="020B0604020202020204" pitchFamily="34" charset="0"/>
              <a:buChar char="•"/>
            </a:pPr>
            <a:r>
              <a:rPr lang="en-US" sz="2200" dirty="0">
                <a:solidFill>
                  <a:schemeClr val="accent2"/>
                </a:solidFill>
              </a:rPr>
              <a:t>… </a:t>
            </a:r>
            <a:r>
              <a:rPr lang="en-US" sz="2200" dirty="0">
                <a:solidFill>
                  <a:schemeClr val="accent2"/>
                </a:solidFill>
                <a:hlinkClick r:id="rId2">
                  <a:extLst>
                    <a:ext uri="{A12FA001-AC4F-418D-AE19-62706E023703}">
                      <ahyp:hlinkClr xmlns:ahyp="http://schemas.microsoft.com/office/drawing/2018/hyperlinkcolor" val="tx"/>
                    </a:ext>
                  </a:extLst>
                </a:hlinkClick>
              </a:rPr>
              <a:t>Introduction to Memory Forensics - Digital Forensics Course – YouTube</a:t>
            </a:r>
            <a:endParaRPr lang="en-US" sz="2200" dirty="0">
              <a:solidFill>
                <a:schemeClr val="accent2"/>
              </a:solidFill>
            </a:endParaRPr>
          </a:p>
          <a:p>
            <a:pPr lvl="0" indent="-228600">
              <a:buFont typeface="Arial" panose="020B0604020202020204" pitchFamily="34" charset="0"/>
              <a:buChar char="•"/>
            </a:pPr>
            <a:endParaRPr lang="en-US" sz="2200" dirty="0"/>
          </a:p>
          <a:p>
            <a:pPr marL="342900" lvl="0" indent="-228600">
              <a:buFont typeface="Arial" panose="020B0604020202020204" pitchFamily="34" charset="0"/>
              <a:buChar char="•"/>
            </a:pPr>
            <a:endParaRPr lang="en-US" sz="2200" dirty="0"/>
          </a:p>
        </p:txBody>
      </p:sp>
      <p:pic>
        <p:nvPicPr>
          <p:cNvPr id="11" name="Graphic 10" descr="Blog">
            <a:extLst>
              <a:ext uri="{FF2B5EF4-FFF2-40B4-BE49-F238E27FC236}">
                <a16:creationId xmlns:a16="http://schemas.microsoft.com/office/drawing/2014/main" id="{7D4F068E-143B-9AFD-12F1-256F6A959B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17236" y="640080"/>
            <a:ext cx="5577840" cy="5577840"/>
          </a:xfrm>
          <a:prstGeom prst="rect">
            <a:avLst/>
          </a:prstGeom>
        </p:spPr>
      </p:pic>
    </p:spTree>
    <p:extLst>
      <p:ext uri="{BB962C8B-B14F-4D97-AF65-F5344CB8AC3E}">
        <p14:creationId xmlns:p14="http://schemas.microsoft.com/office/powerpoint/2010/main" val="22022862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232833" y="804672"/>
            <a:ext cx="6481233" cy="5248656"/>
          </a:xfrm>
        </p:spPr>
        <p:txBody>
          <a:bodyPr anchor="ctr">
            <a:normAutofit/>
          </a:bodyPr>
          <a:lstStyle/>
          <a:p>
            <a:pPr algn="ctr"/>
            <a:r>
              <a:rPr lang="en-US" sz="7200" dirty="0">
                <a:solidFill>
                  <a:schemeClr val="accent2"/>
                </a:solidFill>
              </a:rPr>
              <a:t>Introduction</a:t>
            </a:r>
            <a:r>
              <a:rPr lang="en-US" dirty="0"/>
              <a:t> </a:t>
            </a:r>
          </a:p>
        </p:txBody>
      </p:sp>
      <p:graphicFrame>
        <p:nvGraphicFramePr>
          <p:cNvPr id="10" name="Content Placeholder 2">
            <a:extLst>
              <a:ext uri="{FF2B5EF4-FFF2-40B4-BE49-F238E27FC236}">
                <a16:creationId xmlns:a16="http://schemas.microsoft.com/office/drawing/2014/main" id="{72CB75C3-5CBA-E286-2541-BA0CDA4DE739}"/>
              </a:ext>
            </a:extLst>
          </p:cNvPr>
          <p:cNvGraphicFramePr>
            <a:graphicFrameLocks noGrp="1"/>
          </p:cNvGraphicFramePr>
          <p:nvPr>
            <p:ph idx="1"/>
          </p:nvPr>
        </p:nvGraphicFramePr>
        <p:xfrm>
          <a:off x="4975861" y="804671"/>
          <a:ext cx="6399930" cy="52486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a:extLst>
              <a:ext uri="{FF2B5EF4-FFF2-40B4-BE49-F238E27FC236}">
                <a16:creationId xmlns:a16="http://schemas.microsoft.com/office/drawing/2014/main" id="{60D470D0-6D64-5E42-9515-048F8779CD5E}"/>
              </a:ext>
            </a:extLst>
          </p:cNvPr>
          <p:cNvSpPr>
            <a:spLocks noGrp="1"/>
          </p:cNvSpPr>
          <p:nvPr>
            <p:ph type="sldNum" sz="quarter" idx="12"/>
          </p:nvPr>
        </p:nvSpPr>
        <p:spPr>
          <a:xfrm>
            <a:off x="11082612" y="6400005"/>
            <a:ext cx="633127" cy="301752"/>
          </a:xfrm>
        </p:spPr>
        <p:txBody>
          <a:bodyPr anchor="ctr">
            <a:normAutofit/>
          </a:bodyPr>
          <a:lstStyle/>
          <a:p>
            <a:pPr algn="r">
              <a:spcAft>
                <a:spcPts val="600"/>
              </a:spcAft>
            </a:pPr>
            <a:fld id="{294A09A9-5501-47C1-A89A-A340965A2BE2}" type="slidenum">
              <a:rPr lang="en-US" sz="1100">
                <a:solidFill>
                  <a:schemeClr val="accent1"/>
                </a:solidFill>
              </a:rPr>
              <a:pPr algn="r">
                <a:spcAft>
                  <a:spcPts val="600"/>
                </a:spcAft>
              </a:pPr>
              <a:t>2</a:t>
            </a:fld>
            <a:endParaRPr lang="en-US" sz="1100">
              <a:solidFill>
                <a:schemeClr val="accent1"/>
              </a:solidFill>
            </a:endParaRPr>
          </a:p>
        </p:txBody>
      </p:sp>
    </p:spTree>
    <p:extLst>
      <p:ext uri="{BB962C8B-B14F-4D97-AF65-F5344CB8AC3E}">
        <p14:creationId xmlns:p14="http://schemas.microsoft.com/office/powerpoint/2010/main" val="13256085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5" name="Picture 4" descr="Golf ball near hole">
            <a:extLst>
              <a:ext uri="{FF2B5EF4-FFF2-40B4-BE49-F238E27FC236}">
                <a16:creationId xmlns:a16="http://schemas.microsoft.com/office/drawing/2014/main" id="{50885EF6-B079-C0E0-169F-5AE4A7AF171A}"/>
              </a:ext>
            </a:extLst>
          </p:cNvPr>
          <p:cNvPicPr>
            <a:picLocks noChangeAspect="1"/>
          </p:cNvPicPr>
          <p:nvPr/>
        </p:nvPicPr>
        <p:blipFill rotWithShape="1">
          <a:blip r:embed="rId3">
            <a:duotone>
              <a:prstClr val="black"/>
              <a:schemeClr val="accent5">
                <a:tint val="45000"/>
                <a:satMod val="400000"/>
              </a:schemeClr>
            </a:duotone>
            <a:alphaModFix amt="25000"/>
          </a:blip>
          <a:srcRect l="2615" t="9146" r="1" b="8789"/>
          <a:stretch/>
        </p:blipFill>
        <p:spPr>
          <a:xfrm>
            <a:off x="20" y="10"/>
            <a:ext cx="12191980" cy="6857990"/>
          </a:xfrm>
          <a:prstGeom prst="rect">
            <a:avLst/>
          </a:prstGeom>
        </p:spPr>
      </p:pic>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1349689" y="2300880"/>
            <a:ext cx="8825658" cy="861420"/>
          </a:xfrm>
        </p:spPr>
        <p:txBody>
          <a:bodyPr>
            <a:noAutofit/>
          </a:bodyPr>
          <a:lstStyle/>
          <a:p>
            <a:pPr algn="ctr">
              <a:lnSpc>
                <a:spcPct val="90000"/>
              </a:lnSpc>
            </a:pPr>
            <a:r>
              <a:rPr lang="en-US" sz="7200" dirty="0">
                <a:solidFill>
                  <a:schemeClr val="accent1"/>
                </a:solidFill>
              </a:rPr>
              <a:t>Module 6 Firewall</a:t>
            </a:r>
          </a:p>
        </p:txBody>
      </p:sp>
      <p:sp>
        <p:nvSpPr>
          <p:cNvPr id="10" name="Rectangle 9">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0177383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0801" y="741391"/>
            <a:ext cx="5088466" cy="1616203"/>
          </a:xfrm>
        </p:spPr>
        <p:txBody>
          <a:bodyPr vert="horz" lIns="91440" tIns="45720" rIns="91440" bIns="45720" rtlCol="0" anchor="b">
            <a:normAutofit/>
          </a:bodyPr>
          <a:lstStyle/>
          <a:p>
            <a:pPr algn="ctr"/>
            <a:r>
              <a:rPr lang="en-US" dirty="0">
                <a:solidFill>
                  <a:schemeClr val="accent1"/>
                </a:solidFill>
              </a:rPr>
              <a:t>Time-based Access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76693" y="2533476"/>
            <a:ext cx="3455821" cy="3447832"/>
          </a:xfrm>
        </p:spPr>
        <p:txBody>
          <a:bodyPr vert="horz" lIns="91440" tIns="45720" rIns="91440" bIns="45720" rtlCol="0" anchor="t">
            <a:normAutofit/>
          </a:bodyPr>
          <a:lstStyle/>
          <a:p>
            <a:pPr indent="-228600">
              <a:buFont typeface="Arial" panose="020B0604020202020204" pitchFamily="34" charset="0"/>
              <a:buChar char="•"/>
            </a:pPr>
            <a:r>
              <a:rPr lang="en-US" sz="2000" dirty="0">
                <a:solidFill>
                  <a:schemeClr val="accent5"/>
                </a:solidFill>
              </a:rPr>
              <a:t>Take a screenshot of the output in Part 1 Step 21.</a:t>
            </a:r>
          </a:p>
          <a:p>
            <a:pPr indent="-228600">
              <a:buFont typeface="Arial" panose="020B0604020202020204" pitchFamily="34" charset="0"/>
              <a:buChar char="•"/>
            </a:pPr>
            <a:r>
              <a:rPr lang="en-US" sz="2000" dirty="0">
                <a:solidFill>
                  <a:schemeClr val="accent5"/>
                </a:solidFill>
              </a:rPr>
              <a:t>It should show the output of the DMZ Route Table.</a:t>
            </a:r>
          </a:p>
        </p:txBody>
      </p:sp>
      <p:pic>
        <p:nvPicPr>
          <p:cNvPr id="8" name="Picture 7">
            <a:extLst>
              <a:ext uri="{FF2B5EF4-FFF2-40B4-BE49-F238E27FC236}">
                <a16:creationId xmlns:a16="http://schemas.microsoft.com/office/drawing/2014/main" id="{9B43A4DF-B1B8-CFE1-4549-FFE6F1D798F7}"/>
              </a:ext>
            </a:extLst>
          </p:cNvPr>
          <p:cNvPicPr>
            <a:picLocks noChangeAspect="1"/>
          </p:cNvPicPr>
          <p:nvPr/>
        </p:nvPicPr>
        <p:blipFill rotWithShape="1">
          <a:blip r:embed="rId2"/>
          <a:srcRect l="3987" r="3804"/>
          <a:stretch/>
        </p:blipFill>
        <p:spPr>
          <a:xfrm>
            <a:off x="5086726" y="10"/>
            <a:ext cx="7105273" cy="6857990"/>
          </a:xfrm>
          <a:prstGeom prst="rect">
            <a:avLst/>
          </a:prstGeom>
        </p:spPr>
      </p:pic>
    </p:spTree>
    <p:extLst>
      <p:ext uri="{BB962C8B-B14F-4D97-AF65-F5344CB8AC3E}">
        <p14:creationId xmlns:p14="http://schemas.microsoft.com/office/powerpoint/2010/main" val="42124143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76693" y="741391"/>
            <a:ext cx="3455821" cy="1616203"/>
          </a:xfrm>
        </p:spPr>
        <p:txBody>
          <a:bodyPr vert="horz" lIns="91440" tIns="45720" rIns="91440" bIns="45720" rtlCol="0" anchor="b">
            <a:normAutofit/>
          </a:bodyPr>
          <a:lstStyle/>
          <a:p>
            <a:r>
              <a:rPr lang="en-US" dirty="0">
                <a:solidFill>
                  <a:schemeClr val="accent1"/>
                </a:solidFill>
              </a:rPr>
              <a:t>Time-based Access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76693" y="2533476"/>
            <a:ext cx="3455821" cy="3447832"/>
          </a:xfrm>
        </p:spPr>
        <p:txBody>
          <a:bodyPr vert="horz" lIns="91440" tIns="45720" rIns="91440" bIns="45720" rtlCol="0" anchor="t">
            <a:normAutofit/>
          </a:bodyPr>
          <a:lstStyle/>
          <a:p>
            <a:pPr indent="-228600">
              <a:buFont typeface="Arial" panose="020B0604020202020204" pitchFamily="34" charset="0"/>
              <a:buChar char="•"/>
            </a:pPr>
            <a:r>
              <a:rPr lang="en-US" sz="2000" dirty="0">
                <a:solidFill>
                  <a:schemeClr val="accent2"/>
                </a:solidFill>
              </a:rPr>
              <a:t>Take a screenshot of the output in Part 1 Step 26.</a:t>
            </a:r>
          </a:p>
          <a:p>
            <a:pPr indent="-228600">
              <a:buFont typeface="Arial" panose="020B0604020202020204" pitchFamily="34" charset="0"/>
              <a:buChar char="•"/>
            </a:pPr>
            <a:r>
              <a:rPr lang="en-US" sz="2000" dirty="0">
                <a:solidFill>
                  <a:schemeClr val="accent2"/>
                </a:solidFill>
              </a:rPr>
              <a:t>It should show a successful ping from the Ubuntu Web VM and the DMZ VM.</a:t>
            </a:r>
          </a:p>
          <a:p>
            <a:pPr indent="-228600">
              <a:buFont typeface="Arial" panose="020B0604020202020204" pitchFamily="34" charset="0"/>
              <a:buChar char="•"/>
            </a:pPr>
            <a:endParaRPr lang="en-US" sz="2000" dirty="0"/>
          </a:p>
        </p:txBody>
      </p:sp>
      <p:pic>
        <p:nvPicPr>
          <p:cNvPr id="4" name="Picture 3">
            <a:extLst>
              <a:ext uri="{FF2B5EF4-FFF2-40B4-BE49-F238E27FC236}">
                <a16:creationId xmlns:a16="http://schemas.microsoft.com/office/drawing/2014/main" id="{0DFF8A1B-1167-1679-3EEA-D8B9113BA4F2}"/>
              </a:ext>
            </a:extLst>
          </p:cNvPr>
          <p:cNvPicPr>
            <a:picLocks noChangeAspect="1"/>
          </p:cNvPicPr>
          <p:nvPr/>
        </p:nvPicPr>
        <p:blipFill rotWithShape="1">
          <a:blip r:embed="rId2"/>
          <a:srcRect l="2559" r="11191" b="2"/>
          <a:stretch/>
        </p:blipFill>
        <p:spPr>
          <a:xfrm>
            <a:off x="5086726" y="10"/>
            <a:ext cx="7105273" cy="6857990"/>
          </a:xfrm>
          <a:prstGeom prst="rect">
            <a:avLst/>
          </a:prstGeom>
        </p:spPr>
      </p:pic>
    </p:spTree>
    <p:extLst>
      <p:ext uri="{BB962C8B-B14F-4D97-AF65-F5344CB8AC3E}">
        <p14:creationId xmlns:p14="http://schemas.microsoft.com/office/powerpoint/2010/main" val="5276846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EA03D7F-E9A5-4634-8CB0-1BDB151124C6}"/>
              </a:ext>
            </a:extLst>
          </p:cNvPr>
          <p:cNvSpPr txBox="1">
            <a:spLocks/>
          </p:cNvSpPr>
          <p:nvPr/>
        </p:nvSpPr>
        <p:spPr>
          <a:xfrm>
            <a:off x="6096000" y="741391"/>
            <a:ext cx="5211301" cy="16162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spcAft>
                <a:spcPts val="600"/>
              </a:spcAft>
            </a:pPr>
            <a:r>
              <a:rPr lang="en-US" kern="1200" dirty="0">
                <a:solidFill>
                  <a:schemeClr val="accent5"/>
                </a:solidFill>
                <a:latin typeface="+mj-lt"/>
                <a:ea typeface="+mj-ea"/>
                <a:cs typeface="+mj-cs"/>
              </a:rPr>
              <a:t>Time-based Access</a:t>
            </a:r>
          </a:p>
        </p:txBody>
      </p:sp>
      <p:pic>
        <p:nvPicPr>
          <p:cNvPr id="12" name="Picture 11">
            <a:extLst>
              <a:ext uri="{FF2B5EF4-FFF2-40B4-BE49-F238E27FC236}">
                <a16:creationId xmlns:a16="http://schemas.microsoft.com/office/drawing/2014/main" id="{DC1AFA34-4B52-7211-8052-72B237345F17}"/>
              </a:ext>
            </a:extLst>
          </p:cNvPr>
          <p:cNvPicPr>
            <a:picLocks noChangeAspect="1"/>
          </p:cNvPicPr>
          <p:nvPr/>
        </p:nvPicPr>
        <p:blipFill rotWithShape="1">
          <a:blip r:embed="rId2"/>
          <a:srcRect t="5563" r="1" b="16412"/>
          <a:stretch/>
        </p:blipFill>
        <p:spPr>
          <a:xfrm>
            <a:off x="20" y="-18829"/>
            <a:ext cx="5433960" cy="3455514"/>
          </a:xfrm>
          <a:prstGeom prst="rect">
            <a:avLst/>
          </a:prstGeom>
        </p:spPr>
      </p:pic>
      <p:pic>
        <p:nvPicPr>
          <p:cNvPr id="10" name="Picture 9">
            <a:extLst>
              <a:ext uri="{FF2B5EF4-FFF2-40B4-BE49-F238E27FC236}">
                <a16:creationId xmlns:a16="http://schemas.microsoft.com/office/drawing/2014/main" id="{580F8799-4AF7-91AD-04EC-60E2FDE31963}"/>
              </a:ext>
            </a:extLst>
          </p:cNvPr>
          <p:cNvPicPr>
            <a:picLocks noChangeAspect="1"/>
          </p:cNvPicPr>
          <p:nvPr/>
        </p:nvPicPr>
        <p:blipFill rotWithShape="1">
          <a:blip r:embed="rId3"/>
          <a:srcRect r="1" b="26860"/>
          <a:stretch/>
        </p:blipFill>
        <p:spPr>
          <a:xfrm>
            <a:off x="20" y="3421856"/>
            <a:ext cx="5433962" cy="3447832"/>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6095999" y="2533476"/>
            <a:ext cx="5211301" cy="3447832"/>
          </a:xfrm>
        </p:spPr>
        <p:txBody>
          <a:bodyPr vert="horz" lIns="91440" tIns="45720" rIns="91440" bIns="45720" rtlCol="0" anchor="t">
            <a:normAutofit/>
          </a:bodyPr>
          <a:lstStyle/>
          <a:p>
            <a:pPr indent="-228600">
              <a:buFont typeface="Arial" panose="020B0604020202020204" pitchFamily="34" charset="0"/>
              <a:buChar char="•"/>
            </a:pPr>
            <a:r>
              <a:rPr lang="en-US" sz="2000" dirty="0">
                <a:solidFill>
                  <a:schemeClr val="accent3"/>
                </a:solidFill>
              </a:rPr>
              <a:t>Take a screenshot of the output in Part 1 Step 34.</a:t>
            </a:r>
          </a:p>
          <a:p>
            <a:pPr indent="-228600">
              <a:buFont typeface="Arial" panose="020B0604020202020204" pitchFamily="34" charset="0"/>
              <a:buChar char="•"/>
            </a:pPr>
            <a:r>
              <a:rPr lang="en-US" sz="2000" dirty="0">
                <a:solidFill>
                  <a:schemeClr val="accent3"/>
                </a:solidFill>
              </a:rPr>
              <a:t>It should show two time-based access rules in the FORWARD chain</a:t>
            </a:r>
          </a:p>
        </p:txBody>
      </p:sp>
    </p:spTree>
    <p:extLst>
      <p:ext uri="{BB962C8B-B14F-4D97-AF65-F5344CB8AC3E}">
        <p14:creationId xmlns:p14="http://schemas.microsoft.com/office/powerpoint/2010/main" val="10148735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vert="horz" lIns="91440" tIns="45720" rIns="91440" bIns="45720" rtlCol="0" anchor="b">
            <a:normAutofit/>
          </a:bodyPr>
          <a:lstStyle/>
          <a:p>
            <a:pPr algn="ctr"/>
            <a:r>
              <a:rPr lang="en-US" sz="7200" kern="1200" dirty="0">
                <a:solidFill>
                  <a:schemeClr val="accent1"/>
                </a:solidFill>
              </a:rPr>
              <a:t>References</a:t>
            </a:r>
          </a:p>
        </p:txBody>
      </p:sp>
      <p:sp>
        <p:nvSpPr>
          <p:cNvPr id="17" name="Slide Number Placeholder 5">
            <a:extLst>
              <a:ext uri="{FF2B5EF4-FFF2-40B4-BE49-F238E27FC236}">
                <a16:creationId xmlns:a16="http://schemas.microsoft.com/office/drawing/2014/main" id="{8F0EC8E6-2C5A-192B-3096-0EC4F2189099}"/>
              </a:ext>
            </a:extLst>
          </p:cNvPr>
          <p:cNvSpPr>
            <a:spLocks noGrp="1"/>
          </p:cNvSpPr>
          <p:nvPr>
            <p:ph type="sldNum" sz="quarter" idx="12"/>
          </p:nvPr>
        </p:nvSpPr>
        <p:spPr/>
        <p:txBody>
          <a:bodyPr/>
          <a:lstStyle/>
          <a:p>
            <a:pPr>
              <a:spcAft>
                <a:spcPts val="600"/>
              </a:spcAft>
            </a:pPr>
            <a:fld id="{294A09A9-5501-47C1-A89A-A340965A2BE2}" type="slidenum">
              <a:rPr lang="en-US" smtClean="0"/>
              <a:pPr>
                <a:spcAft>
                  <a:spcPts val="600"/>
                </a:spcAft>
              </a:pPr>
              <a:t>24</a:t>
            </a:fld>
            <a:endParaRPr lang="en-US"/>
          </a:p>
        </p:txBody>
      </p:sp>
      <p:graphicFrame>
        <p:nvGraphicFramePr>
          <p:cNvPr id="9" name="Text Placeholder 6">
            <a:extLst>
              <a:ext uri="{FF2B5EF4-FFF2-40B4-BE49-F238E27FC236}">
                <a16:creationId xmlns:a16="http://schemas.microsoft.com/office/drawing/2014/main" id="{A9CA696F-447F-CDD6-A694-D3A847D019B4}"/>
              </a:ext>
            </a:extLst>
          </p:cNvPr>
          <p:cNvGraphicFramePr/>
          <p:nvPr>
            <p:extLst>
              <p:ext uri="{D42A27DB-BD31-4B8C-83A1-F6EECF244321}">
                <p14:modId xmlns:p14="http://schemas.microsoft.com/office/powerpoint/2010/main" val="2581528120"/>
              </p:ext>
            </p:extLst>
          </p:nvPr>
        </p:nvGraphicFramePr>
        <p:xfrm>
          <a:off x="1167493" y="2017467"/>
          <a:ext cx="9779182" cy="33668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10832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1273490" y="105592"/>
            <a:ext cx="8825657" cy="1915647"/>
          </a:xfrm>
        </p:spPr>
        <p:txBody>
          <a:bodyPr/>
          <a:lstStyle/>
          <a:p>
            <a:pPr algn="ctr"/>
            <a:r>
              <a:rPr lang="en-US" sz="7200" dirty="0">
                <a:solidFill>
                  <a:schemeClr val="accent3"/>
                </a:solidFill>
              </a:rPr>
              <a:t>Challenges Faced</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idx="1"/>
          </p:nvPr>
        </p:nvSpPr>
        <p:spPr>
          <a:xfrm>
            <a:off x="715433" y="3619500"/>
            <a:ext cx="9265180" cy="2018281"/>
          </a:xfrm>
        </p:spPr>
        <p:txBody>
          <a:bodyPr vert="horz" lIns="91440" tIns="45720" rIns="91440" bIns="45720" rtlCol="0" anchor="t">
            <a:normAutofit/>
          </a:bodyPr>
          <a:lstStyle/>
          <a:p>
            <a:pPr algn="ctr"/>
            <a:r>
              <a:rPr lang="en-US" sz="2800" dirty="0">
                <a:solidFill>
                  <a:schemeClr val="accent5"/>
                </a:solidFill>
              </a:rPr>
              <a:t>I faced a challenge with the module 2 project. Some of the problems that I faced were trying to figure out the differences between both ICMP packets for this project. </a:t>
            </a:r>
          </a:p>
        </p:txBody>
      </p:sp>
      <p:sp>
        <p:nvSpPr>
          <p:cNvPr id="6" name="Slide Number Placeholder 5">
            <a:extLst>
              <a:ext uri="{FF2B5EF4-FFF2-40B4-BE49-F238E27FC236}">
                <a16:creationId xmlns:a16="http://schemas.microsoft.com/office/drawing/2014/main" id="{134C72D2-EFDF-844A-8472-CB49A59B127B}"/>
              </a:ext>
            </a:extLst>
          </p:cNvPr>
          <p:cNvSpPr>
            <a:spLocks noGrp="1"/>
          </p:cNvSpPr>
          <p:nvPr>
            <p:ph type="sldNum" sz="quarter" idx="12"/>
          </p:nvPr>
        </p:nvSpPr>
        <p:spPr/>
        <p:txBody>
          <a:bodyPr/>
          <a:lstStyle/>
          <a:p>
            <a:fld id="{294A09A9-5501-47C1-A89A-A340965A2BE2}" type="slidenum">
              <a:rPr lang="en-US" smtClean="0"/>
              <a:pPr/>
              <a:t>25</a:t>
            </a:fld>
            <a:endParaRPr lang="en-US" dirty="0"/>
          </a:p>
        </p:txBody>
      </p:sp>
    </p:spTree>
    <p:extLst>
      <p:ext uri="{BB962C8B-B14F-4D97-AF65-F5344CB8AC3E}">
        <p14:creationId xmlns:p14="http://schemas.microsoft.com/office/powerpoint/2010/main" val="16397991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ctrTitle"/>
          </p:nvPr>
        </p:nvSpPr>
        <p:spPr>
          <a:xfrm>
            <a:off x="820521" y="334433"/>
            <a:ext cx="8825658" cy="1640481"/>
          </a:xfrm>
        </p:spPr>
        <p:txBody>
          <a:bodyPr/>
          <a:lstStyle/>
          <a:p>
            <a:pPr algn="ctr"/>
            <a:r>
              <a:rPr lang="en-US" dirty="0">
                <a:solidFill>
                  <a:schemeClr val="accent6"/>
                </a:solidFill>
              </a:rPr>
              <a:t>Career Skills</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subTitle" idx="1"/>
          </p:nvPr>
        </p:nvSpPr>
        <p:spPr>
          <a:xfrm>
            <a:off x="1057589" y="2482912"/>
            <a:ext cx="8825658" cy="2470087"/>
          </a:xfrm>
        </p:spPr>
        <p:txBody>
          <a:bodyPr vert="horz" lIns="91440" tIns="45720" rIns="91440" bIns="45720" rtlCol="0" anchor="t">
            <a:normAutofit/>
          </a:bodyPr>
          <a:lstStyle/>
          <a:p>
            <a:r>
              <a:rPr lang="en-US" sz="2800" dirty="0">
                <a:solidFill>
                  <a:schemeClr val="accent3"/>
                </a:solidFill>
              </a:rPr>
              <a:t>Some career skills that I learned are patience, time management, understanding of material better, &amp; Attention to detail as it is super important in the IT field. </a:t>
            </a:r>
          </a:p>
          <a:p>
            <a:endParaRPr lang="en-US" dirty="0"/>
          </a:p>
        </p:txBody>
      </p:sp>
    </p:spTree>
    <p:extLst>
      <p:ext uri="{BB962C8B-B14F-4D97-AF65-F5344CB8AC3E}">
        <p14:creationId xmlns:p14="http://schemas.microsoft.com/office/powerpoint/2010/main" val="34467973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p:txBody>
          <a:bodyPr/>
          <a:lstStyle/>
          <a:p>
            <a:pPr algn="ctr"/>
            <a:r>
              <a:rPr lang="en-US" sz="7200" dirty="0">
                <a:solidFill>
                  <a:schemeClr val="accent2"/>
                </a:solidFill>
              </a:rPr>
              <a:t>Conclusion</a:t>
            </a:r>
          </a:p>
        </p:txBody>
      </p:sp>
      <p:sp>
        <p:nvSpPr>
          <p:cNvPr id="6" name="Slide Number Placeholder 5">
            <a:extLst>
              <a:ext uri="{FF2B5EF4-FFF2-40B4-BE49-F238E27FC236}">
                <a16:creationId xmlns:a16="http://schemas.microsoft.com/office/drawing/2014/main" id="{50B6C709-8794-DF4E-A15C-6E648F09DD12}"/>
              </a:ext>
            </a:extLst>
          </p:cNvPr>
          <p:cNvSpPr>
            <a:spLocks noGrp="1"/>
          </p:cNvSpPr>
          <p:nvPr>
            <p:ph type="sldNum" sz="quarter" idx="12"/>
          </p:nvPr>
        </p:nvSpPr>
        <p:spPr/>
        <p:txBody>
          <a:bodyPr/>
          <a:lstStyle/>
          <a:p>
            <a:fld id="{294A09A9-5501-47C1-A89A-A340965A2BE2}" type="slidenum">
              <a:rPr lang="en-US" smtClean="0"/>
              <a:pPr/>
              <a:t>27</a:t>
            </a:fld>
            <a:endParaRPr lang="en-US" dirty="0"/>
          </a:p>
        </p:txBody>
      </p:sp>
      <p:sp>
        <p:nvSpPr>
          <p:cNvPr id="7" name="Content Placeholder 6">
            <a:extLst>
              <a:ext uri="{FF2B5EF4-FFF2-40B4-BE49-F238E27FC236}">
                <a16:creationId xmlns:a16="http://schemas.microsoft.com/office/drawing/2014/main" id="{8CD5F699-21CF-A9D0-F814-B6D5E245501D}"/>
              </a:ext>
            </a:extLst>
          </p:cNvPr>
          <p:cNvSpPr>
            <a:spLocks noGrp="1"/>
          </p:cNvSpPr>
          <p:nvPr>
            <p:ph idx="1"/>
          </p:nvPr>
        </p:nvSpPr>
        <p:spPr/>
        <p:txBody>
          <a:bodyPr>
            <a:normAutofit/>
          </a:bodyPr>
          <a:lstStyle/>
          <a:p>
            <a:r>
              <a:rPr lang="en-US" sz="2800" dirty="0">
                <a:solidFill>
                  <a:schemeClr val="accent3"/>
                </a:solidFill>
              </a:rPr>
              <a:t>In conclusion I learned about Intrusion analysis using </a:t>
            </a:r>
            <a:r>
              <a:rPr lang="en-US" sz="2800" dirty="0" err="1">
                <a:solidFill>
                  <a:schemeClr val="accent3"/>
                </a:solidFill>
              </a:rPr>
              <a:t>wireshark</a:t>
            </a:r>
            <a:r>
              <a:rPr lang="en-US" sz="2800" dirty="0">
                <a:solidFill>
                  <a:schemeClr val="accent3"/>
                </a:solidFill>
              </a:rPr>
              <a:t>, open SSL, SNORT, Live memory analysis, &amp; Firewall. While being in this class I had minor challenges but learned to go back and re-check your work for better accuracy, have a bit more patience, and have a good sense of time management. I hope this presentation gives you a good insight of everything I have learned. </a:t>
            </a:r>
          </a:p>
        </p:txBody>
      </p:sp>
    </p:spTree>
    <p:extLst>
      <p:ext uri="{BB962C8B-B14F-4D97-AF65-F5344CB8AC3E}">
        <p14:creationId xmlns:p14="http://schemas.microsoft.com/office/powerpoint/2010/main" val="42129174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ctrTitle"/>
          </p:nvPr>
        </p:nvSpPr>
        <p:spPr>
          <a:xfrm>
            <a:off x="1015255" y="1900766"/>
            <a:ext cx="8825658" cy="1945281"/>
          </a:xfrm>
        </p:spPr>
        <p:txBody>
          <a:bodyPr/>
          <a:lstStyle/>
          <a:p>
            <a:pPr algn="ctr"/>
            <a:r>
              <a:rPr lang="en-US" dirty="0">
                <a:solidFill>
                  <a:schemeClr val="accent5"/>
                </a:solidFill>
              </a:rPr>
              <a:t>Thank you</a:t>
            </a:r>
          </a:p>
        </p:txBody>
      </p:sp>
    </p:spTree>
    <p:extLst>
      <p:ext uri="{BB962C8B-B14F-4D97-AF65-F5344CB8AC3E}">
        <p14:creationId xmlns:p14="http://schemas.microsoft.com/office/powerpoint/2010/main" val="9261845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6B87C98-6E1F-4B38-91BE-8941A7E9C93B}"/>
              </a:ext>
            </a:extLst>
          </p:cNvPr>
          <p:cNvSpPr>
            <a:spLocks noGrp="1"/>
          </p:cNvSpPr>
          <p:nvPr>
            <p:ph type="body" sz="half" idx="2"/>
          </p:nvPr>
        </p:nvSpPr>
        <p:spPr>
          <a:xfrm>
            <a:off x="56023" y="468206"/>
            <a:ext cx="5084979" cy="1371600"/>
          </a:xfrm>
        </p:spPr>
        <p:txBody>
          <a:bodyPr>
            <a:noAutofit/>
          </a:bodyPr>
          <a:lstStyle/>
          <a:p>
            <a:pPr algn="ctr"/>
            <a:r>
              <a:rPr lang="en-US" sz="7200" dirty="0">
                <a:solidFill>
                  <a:schemeClr val="accent1"/>
                </a:solidFill>
              </a:rPr>
              <a:t>Module 2 Intrusion Analysis using Wireshark</a:t>
            </a:r>
          </a:p>
        </p:txBody>
      </p:sp>
      <p:sp>
        <p:nvSpPr>
          <p:cNvPr id="25" name="Slide Number Placeholder 6">
            <a:extLst>
              <a:ext uri="{FF2B5EF4-FFF2-40B4-BE49-F238E27FC236}">
                <a16:creationId xmlns:a16="http://schemas.microsoft.com/office/drawing/2014/main" id="{E9834E88-EA7A-F7CF-D4AA-4ACEDDF1CFB0}"/>
              </a:ext>
            </a:extLst>
          </p:cNvPr>
          <p:cNvSpPr>
            <a:spLocks noGrp="1"/>
          </p:cNvSpPr>
          <p:nvPr>
            <p:ph type="sldNum" sz="quarter" idx="12"/>
          </p:nvPr>
        </p:nvSpPr>
        <p:spPr/>
        <p:txBody>
          <a:bodyPr/>
          <a:lstStyle/>
          <a:p>
            <a:pPr>
              <a:spcAft>
                <a:spcPts val="600"/>
              </a:spcAft>
            </a:pPr>
            <a:fld id="{6C689097-B4E2-4F9F-9CBE-5C04691F4EBF}" type="slidenum">
              <a:rPr lang="en-US" smtClean="0"/>
              <a:pPr>
                <a:spcAft>
                  <a:spcPts val="600"/>
                </a:spcAft>
              </a:pPr>
              <a:t>3</a:t>
            </a:fld>
            <a:endParaRPr lang="en-US"/>
          </a:p>
        </p:txBody>
      </p:sp>
      <p:pic>
        <p:nvPicPr>
          <p:cNvPr id="16" name="Picture 4">
            <a:extLst>
              <a:ext uri="{FF2B5EF4-FFF2-40B4-BE49-F238E27FC236}">
                <a16:creationId xmlns:a16="http://schemas.microsoft.com/office/drawing/2014/main" id="{57B4C889-9FA7-AFE6-EB5A-4661F849C9F0}"/>
              </a:ext>
            </a:extLst>
          </p:cNvPr>
          <p:cNvPicPr>
            <a:picLocks noChangeAspect="1"/>
          </p:cNvPicPr>
          <p:nvPr/>
        </p:nvPicPr>
        <p:blipFill rotWithShape="1">
          <a:blip r:embed="rId2"/>
          <a:srcRect t="1299" r="3" b="3"/>
          <a:stretch/>
        </p:blipFill>
        <p:spPr>
          <a:xfrm>
            <a:off x="5183188" y="987425"/>
            <a:ext cx="6172200" cy="4873625"/>
          </a:xfrm>
          <a:prstGeom prst="rect">
            <a:avLst/>
          </a:prstGeom>
          <a:noFill/>
        </p:spPr>
      </p:pic>
    </p:spTree>
    <p:extLst>
      <p:ext uri="{BB962C8B-B14F-4D97-AF65-F5344CB8AC3E}">
        <p14:creationId xmlns:p14="http://schemas.microsoft.com/office/powerpoint/2010/main" val="28933205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2000"/>
                                  </p:stCondLst>
                                  <p:childTnLst>
                                    <p:animClr clrSpc="rgb" dir="cw">
                                      <p:cBhvr override="childStyle">
                                        <p:cTn id="6" dur="2000" fill="hold"/>
                                        <p:tgtEl>
                                          <p:spTgt spid="3">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6" name="Picture 25">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8" name="Oval 27">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0" name="Picture 29">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2" name="Picture 31">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4" name="Rectangle 33">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9" name="Picture 18" descr="A close-up of a network&#10;&#10;Description automatically generated">
            <a:extLst>
              <a:ext uri="{FF2B5EF4-FFF2-40B4-BE49-F238E27FC236}">
                <a16:creationId xmlns:a16="http://schemas.microsoft.com/office/drawing/2014/main" id="{B078B4D6-C6F8-A980-B941-A81895F900E9}"/>
              </a:ext>
            </a:extLst>
          </p:cNvPr>
          <p:cNvPicPr>
            <a:picLocks noChangeAspect="1"/>
          </p:cNvPicPr>
          <p:nvPr/>
        </p:nvPicPr>
        <p:blipFill rotWithShape="1">
          <a:blip r:embed="rId7">
            <a:duotone>
              <a:prstClr val="black"/>
              <a:schemeClr val="accent5">
                <a:tint val="45000"/>
                <a:satMod val="400000"/>
              </a:schemeClr>
            </a:duotone>
            <a:alphaModFix amt="15000"/>
          </a:blip>
          <a:srcRect l="5170" r="3274"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46111" y="452718"/>
            <a:ext cx="9404723" cy="1400530"/>
          </a:xfrm>
        </p:spPr>
        <p:txBody>
          <a:bodyPr vert="horz" lIns="91440" tIns="45720" rIns="91440" bIns="45720" rtlCol="0" anchor="t">
            <a:normAutofit/>
          </a:bodyPr>
          <a:lstStyle/>
          <a:p>
            <a:pPr algn="ctr"/>
            <a:r>
              <a:rPr lang="en-US" sz="4200" dirty="0">
                <a:solidFill>
                  <a:schemeClr val="accent5"/>
                </a:solidFill>
              </a:rPr>
              <a:t>Basic attack analysis</a:t>
            </a:r>
          </a:p>
        </p:txBody>
      </p:sp>
      <p:sp>
        <p:nvSpPr>
          <p:cNvPr id="36" name="Rectangle 35">
            <a:extLst>
              <a:ext uri="{FF2B5EF4-FFF2-40B4-BE49-F238E27FC236}">
                <a16:creationId xmlns:a16="http://schemas.microsoft.com/office/drawing/2014/main" id="{909FE742-1A27-4AEF-B5F0-F8C383EAB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9" name="Text Placeholder 6">
            <a:extLst>
              <a:ext uri="{FF2B5EF4-FFF2-40B4-BE49-F238E27FC236}">
                <a16:creationId xmlns:a16="http://schemas.microsoft.com/office/drawing/2014/main" id="{367F1D2B-C58B-929F-F5B1-47498FE97862}"/>
              </a:ext>
            </a:extLst>
          </p:cNvPr>
          <p:cNvGraphicFramePr/>
          <p:nvPr>
            <p:extLst>
              <p:ext uri="{D42A27DB-BD31-4B8C-83A1-F6EECF244321}">
                <p14:modId xmlns:p14="http://schemas.microsoft.com/office/powerpoint/2010/main" val="1884473284"/>
              </p:ext>
            </p:extLst>
          </p:nvPr>
        </p:nvGraphicFramePr>
        <p:xfrm>
          <a:off x="1103312" y="2052918"/>
          <a:ext cx="8946541" cy="41954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55107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0" name="Picture 29">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1" name="Oval 30">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2" name="Picture 31">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3" name="Picture 32">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4" name="Rectangle 33">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Picture 9" descr="A close-up of a blue and green background&#10;&#10;Description automatically generated">
            <a:extLst>
              <a:ext uri="{FF2B5EF4-FFF2-40B4-BE49-F238E27FC236}">
                <a16:creationId xmlns:a16="http://schemas.microsoft.com/office/drawing/2014/main" id="{BDC44B4C-CD33-10E4-E363-62CAEC8A8C70}"/>
              </a:ext>
            </a:extLst>
          </p:cNvPr>
          <p:cNvPicPr>
            <a:picLocks noChangeAspect="1"/>
          </p:cNvPicPr>
          <p:nvPr/>
        </p:nvPicPr>
        <p:blipFill rotWithShape="1">
          <a:blip r:embed="rId7">
            <a:duotone>
              <a:prstClr val="black"/>
              <a:schemeClr val="accent5">
                <a:tint val="45000"/>
                <a:satMod val="400000"/>
              </a:schemeClr>
            </a:duotone>
            <a:alphaModFix amt="15000"/>
          </a:blip>
          <a:srcRect t="12179" b="3551"/>
          <a:stretch/>
        </p:blipFill>
        <p:spPr>
          <a:xfrm>
            <a:off x="20" y="10"/>
            <a:ext cx="12191980" cy="6857990"/>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46111" y="452718"/>
            <a:ext cx="9404723" cy="1400530"/>
          </a:xfrm>
        </p:spPr>
        <p:txBody>
          <a:bodyPr vert="horz" lIns="91440" tIns="45720" rIns="91440" bIns="45720" rtlCol="0" anchor="t">
            <a:normAutofit/>
          </a:bodyPr>
          <a:lstStyle/>
          <a:p>
            <a:pPr algn="ctr"/>
            <a:r>
              <a:rPr lang="en-US" sz="4200" dirty="0">
                <a:solidFill>
                  <a:schemeClr val="accent3"/>
                </a:solidFill>
              </a:rPr>
              <a:t>References</a:t>
            </a:r>
          </a:p>
        </p:txBody>
      </p:sp>
      <p:sp>
        <p:nvSpPr>
          <p:cNvPr id="35" name="Rectangle 34">
            <a:extLst>
              <a:ext uri="{FF2B5EF4-FFF2-40B4-BE49-F238E27FC236}">
                <a16:creationId xmlns:a16="http://schemas.microsoft.com/office/drawing/2014/main" id="{909FE742-1A27-4AEF-B5F0-F8C383EAB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9" name="Text Placeholder 6">
            <a:extLst>
              <a:ext uri="{FF2B5EF4-FFF2-40B4-BE49-F238E27FC236}">
                <a16:creationId xmlns:a16="http://schemas.microsoft.com/office/drawing/2014/main" id="{00D2F5D8-5A22-0B3C-9B96-BB68EC4BC920}"/>
              </a:ext>
            </a:extLst>
          </p:cNvPr>
          <p:cNvGraphicFramePr/>
          <p:nvPr>
            <p:extLst>
              <p:ext uri="{D42A27DB-BD31-4B8C-83A1-F6EECF244321}">
                <p14:modId xmlns:p14="http://schemas.microsoft.com/office/powerpoint/2010/main" val="3182622205"/>
              </p:ext>
            </p:extLst>
          </p:nvPr>
        </p:nvGraphicFramePr>
        <p:xfrm>
          <a:off x="1103312" y="2052918"/>
          <a:ext cx="8946541" cy="41954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397236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918633" y="1976967"/>
            <a:ext cx="9529233" cy="3597179"/>
          </a:xfrm>
        </p:spPr>
        <p:txBody>
          <a:bodyPr anchor="ctr">
            <a:noAutofit/>
          </a:bodyPr>
          <a:lstStyle/>
          <a:p>
            <a:pPr algn="ctr"/>
            <a:r>
              <a:rPr lang="en-US" sz="7200" dirty="0">
                <a:solidFill>
                  <a:schemeClr val="accent6"/>
                </a:solidFill>
              </a:rPr>
              <a:t>Module 3 Open SSL</a:t>
            </a:r>
          </a:p>
        </p:txBody>
      </p:sp>
    </p:spTree>
    <p:extLst>
      <p:ext uri="{BB962C8B-B14F-4D97-AF65-F5344CB8AC3E}">
        <p14:creationId xmlns:p14="http://schemas.microsoft.com/office/powerpoint/2010/main" val="19596029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30936" y="639520"/>
            <a:ext cx="3429000" cy="1719072"/>
          </a:xfrm>
        </p:spPr>
        <p:txBody>
          <a:bodyPr vert="horz" lIns="91440" tIns="45720" rIns="91440" bIns="45720" rtlCol="0" anchor="b">
            <a:normAutofit fontScale="90000"/>
          </a:bodyPr>
          <a:lstStyle/>
          <a:p>
            <a:r>
              <a:rPr lang="en-US" sz="3800" kern="1200" dirty="0">
                <a:solidFill>
                  <a:schemeClr val="accent3"/>
                </a:solidFill>
                <a:latin typeface="+mj-lt"/>
                <a:ea typeface="+mj-ea"/>
                <a:cs typeface="+mj-cs"/>
              </a:rPr>
              <a:t>Creating and testing an SSL/TLS file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630936" y="2807208"/>
            <a:ext cx="3429000" cy="3410712"/>
          </a:xfrm>
        </p:spPr>
        <p:txBody>
          <a:bodyPr vert="horz" lIns="91440" tIns="45720" rIns="91440" bIns="45720" rtlCol="0" anchor="t">
            <a:normAutofit/>
          </a:bodyPr>
          <a:lstStyle/>
          <a:p>
            <a:pPr indent="-228600">
              <a:buFont typeface="Arial" panose="020B0604020202020204" pitchFamily="34" charset="0"/>
              <a:buChar char="•"/>
            </a:pPr>
            <a:r>
              <a:rPr lang="en-US" sz="2200" dirty="0">
                <a:solidFill>
                  <a:schemeClr val="accent1"/>
                </a:solidFill>
              </a:rPr>
              <a:t>Take a screenshot of the output in Step 20.</a:t>
            </a:r>
          </a:p>
          <a:p>
            <a:pPr indent="-228600">
              <a:buFont typeface="Arial" panose="020B0604020202020204" pitchFamily="34" charset="0"/>
              <a:buChar char="•"/>
            </a:pPr>
            <a:r>
              <a:rPr lang="en-US" sz="2200" dirty="0">
                <a:solidFill>
                  <a:schemeClr val="accent1"/>
                </a:solidFill>
              </a:rPr>
              <a:t>It should show the GET request in the Info column.</a:t>
            </a:r>
          </a:p>
        </p:txBody>
      </p:sp>
      <p:pic>
        <p:nvPicPr>
          <p:cNvPr id="4" name="Picture 3">
            <a:extLst>
              <a:ext uri="{FF2B5EF4-FFF2-40B4-BE49-F238E27FC236}">
                <a16:creationId xmlns:a16="http://schemas.microsoft.com/office/drawing/2014/main" id="{36C464A6-2853-5A69-DEE6-5B468D2C5937}"/>
              </a:ext>
            </a:extLst>
          </p:cNvPr>
          <p:cNvPicPr>
            <a:picLocks noChangeAspect="1"/>
          </p:cNvPicPr>
          <p:nvPr/>
        </p:nvPicPr>
        <p:blipFill>
          <a:blip r:embed="rId2"/>
          <a:stretch>
            <a:fillRect/>
          </a:stretch>
        </p:blipFill>
        <p:spPr>
          <a:xfrm>
            <a:off x="4654296" y="727919"/>
            <a:ext cx="6903720" cy="5402161"/>
          </a:xfrm>
          <a:prstGeom prst="rect">
            <a:avLst/>
          </a:prstGeom>
        </p:spPr>
      </p:pic>
    </p:spTree>
    <p:extLst>
      <p:ext uri="{BB962C8B-B14F-4D97-AF65-F5344CB8AC3E}">
        <p14:creationId xmlns:p14="http://schemas.microsoft.com/office/powerpoint/2010/main" val="4249386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30936" y="4440365"/>
            <a:ext cx="4245864" cy="1722691"/>
          </a:xfrm>
        </p:spPr>
        <p:txBody>
          <a:bodyPr vert="horz" lIns="91440" tIns="45720" rIns="91440" bIns="45720" rtlCol="0" anchor="ctr">
            <a:normAutofit fontScale="90000"/>
          </a:bodyPr>
          <a:lstStyle/>
          <a:p>
            <a:r>
              <a:rPr lang="en-US" sz="3800" dirty="0">
                <a:solidFill>
                  <a:schemeClr val="accent1"/>
                </a:solidFill>
              </a:rPr>
              <a:t>Creating and testing an SSL/TLS file cont’d</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5333999" y="4440365"/>
            <a:ext cx="6214871" cy="1722691"/>
          </a:xfrm>
        </p:spPr>
        <p:txBody>
          <a:bodyPr vert="horz" lIns="91440" tIns="45720" rIns="91440" bIns="45720" rtlCol="0" anchor="ctr">
            <a:normAutofit/>
          </a:bodyPr>
          <a:lstStyle/>
          <a:p>
            <a:pPr indent="-228600">
              <a:buFont typeface="Arial" panose="020B0604020202020204" pitchFamily="34" charset="0"/>
              <a:buChar char="•"/>
            </a:pPr>
            <a:r>
              <a:rPr lang="en-US" sz="2200" dirty="0">
                <a:solidFill>
                  <a:schemeClr val="accent5"/>
                </a:solidFill>
              </a:rPr>
              <a:t>Take a screenshot of the output in Step 22.</a:t>
            </a:r>
          </a:p>
          <a:p>
            <a:pPr indent="-228600">
              <a:buFont typeface="Arial" panose="020B0604020202020204" pitchFamily="34" charset="0"/>
              <a:buChar char="•"/>
            </a:pPr>
            <a:r>
              <a:rPr lang="en-US" sz="2200" dirty="0">
                <a:solidFill>
                  <a:schemeClr val="accent5"/>
                </a:solidFill>
              </a:rPr>
              <a:t>It should show the decrypted SSL stream.</a:t>
            </a:r>
          </a:p>
        </p:txBody>
      </p:sp>
      <p:pic>
        <p:nvPicPr>
          <p:cNvPr id="4" name="Picture 3">
            <a:extLst>
              <a:ext uri="{FF2B5EF4-FFF2-40B4-BE49-F238E27FC236}">
                <a16:creationId xmlns:a16="http://schemas.microsoft.com/office/drawing/2014/main" id="{E5D7B134-41C7-C432-0691-6EED96549458}"/>
              </a:ext>
            </a:extLst>
          </p:cNvPr>
          <p:cNvPicPr>
            <a:picLocks noChangeAspect="1"/>
          </p:cNvPicPr>
          <p:nvPr/>
        </p:nvPicPr>
        <p:blipFill>
          <a:blip r:embed="rId2"/>
          <a:stretch>
            <a:fillRect/>
          </a:stretch>
        </p:blipFill>
        <p:spPr>
          <a:xfrm>
            <a:off x="729046" y="320040"/>
            <a:ext cx="4939660" cy="3927031"/>
          </a:xfrm>
          <a:prstGeom prst="rect">
            <a:avLst/>
          </a:prstGeom>
        </p:spPr>
      </p:pic>
      <p:pic>
        <p:nvPicPr>
          <p:cNvPr id="8" name="Picture 7">
            <a:extLst>
              <a:ext uri="{FF2B5EF4-FFF2-40B4-BE49-F238E27FC236}">
                <a16:creationId xmlns:a16="http://schemas.microsoft.com/office/drawing/2014/main" id="{885A2495-7E44-9A4A-6FBF-D1CB8FBD6DB7}"/>
              </a:ext>
            </a:extLst>
          </p:cNvPr>
          <p:cNvPicPr>
            <a:picLocks noChangeAspect="1"/>
          </p:cNvPicPr>
          <p:nvPr/>
        </p:nvPicPr>
        <p:blipFill>
          <a:blip r:embed="rId3"/>
          <a:stretch>
            <a:fillRect/>
          </a:stretch>
        </p:blipFill>
        <p:spPr>
          <a:xfrm>
            <a:off x="6488782" y="320040"/>
            <a:ext cx="5002587" cy="3927031"/>
          </a:xfrm>
          <a:prstGeom prst="rect">
            <a:avLst/>
          </a:prstGeom>
        </p:spPr>
      </p:pic>
    </p:spTree>
    <p:extLst>
      <p:ext uri="{BB962C8B-B14F-4D97-AF65-F5344CB8AC3E}">
        <p14:creationId xmlns:p14="http://schemas.microsoft.com/office/powerpoint/2010/main" val="8181831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46111" y="406151"/>
            <a:ext cx="9404723" cy="1400530"/>
          </a:xfrm>
        </p:spPr>
        <p:txBody>
          <a:bodyPr vert="horz" lIns="91440" tIns="45720" rIns="91440" bIns="45720" rtlCol="0" anchor="t">
            <a:normAutofit/>
          </a:bodyPr>
          <a:lstStyle/>
          <a:p>
            <a:pPr algn="ctr"/>
            <a:r>
              <a:rPr lang="en-US" sz="7200" dirty="0">
                <a:solidFill>
                  <a:schemeClr val="accent1"/>
                </a:solidFill>
              </a:rPr>
              <a:t>References</a:t>
            </a:r>
          </a:p>
        </p:txBody>
      </p:sp>
      <p:graphicFrame>
        <p:nvGraphicFramePr>
          <p:cNvPr id="16" name="Text Placeholder 6">
            <a:extLst>
              <a:ext uri="{FF2B5EF4-FFF2-40B4-BE49-F238E27FC236}">
                <a16:creationId xmlns:a16="http://schemas.microsoft.com/office/drawing/2014/main" id="{F06EE895-870F-7402-F792-A6DFE5587681}"/>
              </a:ext>
            </a:extLst>
          </p:cNvPr>
          <p:cNvGraphicFramePr/>
          <p:nvPr>
            <p:extLst>
              <p:ext uri="{D42A27DB-BD31-4B8C-83A1-F6EECF244321}">
                <p14:modId xmlns:p14="http://schemas.microsoft.com/office/powerpoint/2010/main" val="4031003436"/>
              </p:ext>
            </p:extLst>
          </p:nvPr>
        </p:nvGraphicFramePr>
        <p:xfrm>
          <a:off x="646111" y="2140085"/>
          <a:ext cx="9404352" cy="4056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94049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8D935D-389D-40E1-8AE8-5A46931C4EC9}">
  <ds:schemaRefs>
    <ds:schemaRef ds:uri="http://schemas.microsoft.com/sharepoint/v3/contenttype/forms"/>
  </ds:schemaRefs>
</ds:datastoreItem>
</file>

<file path=customXml/itemProps2.xml><?xml version="1.0" encoding="utf-8"?>
<ds:datastoreItem xmlns:ds="http://schemas.openxmlformats.org/officeDocument/2006/customXml" ds:itemID="{C325C03C-2AB9-472A-B845-6A8AF27BB7F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EA3ACD8C-D672-4B38-852F-3C3D35FA49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Ion</Template>
  <TotalTime>3160</TotalTime>
  <Words>908</Words>
  <Application>Microsoft Office PowerPoint</Application>
  <PresentationFormat>Widescreen</PresentationFormat>
  <Paragraphs>95</Paragraphs>
  <Slides>28</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Century Gothic</vt:lpstr>
      <vt:lpstr>Times New Roman</vt:lpstr>
      <vt:lpstr>Wingdings 3</vt:lpstr>
      <vt:lpstr>Ion</vt:lpstr>
      <vt:lpstr>SEC290-Week 8 Final Course Project</vt:lpstr>
      <vt:lpstr>Introduction </vt:lpstr>
      <vt:lpstr>PowerPoint Presentation</vt:lpstr>
      <vt:lpstr>Basic attack analysis</vt:lpstr>
      <vt:lpstr>References</vt:lpstr>
      <vt:lpstr>PowerPoint Presentation</vt:lpstr>
      <vt:lpstr>Creating and testing an SSL/TLS file</vt:lpstr>
      <vt:lpstr>Creating and testing an SSL/TLS file cont’d</vt:lpstr>
      <vt:lpstr>References</vt:lpstr>
      <vt:lpstr>PowerPoint Presentation</vt:lpstr>
      <vt:lpstr>Testing Snort rules</vt:lpstr>
      <vt:lpstr>Testing Snort rules cont’d</vt:lpstr>
      <vt:lpstr>Creating Snort rules</vt:lpstr>
      <vt:lpstr>Creating Snort rules cont’d</vt:lpstr>
      <vt:lpstr>PowerPoint Presentation</vt:lpstr>
      <vt:lpstr>Linux Processes</vt:lpstr>
      <vt:lpstr>Process Hacker</vt:lpstr>
      <vt:lpstr>Process Monitor</vt:lpstr>
      <vt:lpstr>References</vt:lpstr>
      <vt:lpstr>PowerPoint Presentation</vt:lpstr>
      <vt:lpstr>Time-based Access</vt:lpstr>
      <vt:lpstr>Time-based Access</vt:lpstr>
      <vt:lpstr>PowerPoint Presentation</vt:lpstr>
      <vt:lpstr>References</vt:lpstr>
      <vt:lpstr>Challenges Faced</vt:lpstr>
      <vt:lpstr>Career Skills</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SEC290-Week 8 Final Course Project</dc:title>
  <dc:creator>Luella Henderson</dc:creator>
  <cp:lastModifiedBy>Luella Henderson</cp:lastModifiedBy>
  <cp:revision>1</cp:revision>
  <dcterms:created xsi:type="dcterms:W3CDTF">2023-10-19T22:51:18Z</dcterms:created>
  <dcterms:modified xsi:type="dcterms:W3CDTF">2023-10-22T03:31:40Z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