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5" r:id="rId5"/>
    <p:sldId id="260" r:id="rId6"/>
    <p:sldId id="261" r:id="rId7"/>
    <p:sldId id="274" r:id="rId8"/>
    <p:sldId id="262" r:id="rId9"/>
    <p:sldId id="263" r:id="rId10"/>
    <p:sldId id="259" r:id="rId11"/>
    <p:sldId id="266" r:id="rId12"/>
    <p:sldId id="267" r:id="rId13"/>
    <p:sldId id="268" r:id="rId14"/>
    <p:sldId id="269" r:id="rId15"/>
    <p:sldId id="270" r:id="rId16"/>
    <p:sldId id="272" r:id="rId17"/>
    <p:sldId id="273" r:id="rId18"/>
    <p:sldId id="271" r:id="rId19"/>
    <p:sldId id="277" r:id="rId20"/>
    <p:sldId id="278" r:id="rId21"/>
    <p:sldId id="279" r:id="rId22"/>
    <p:sldId id="280" r:id="rId23"/>
    <p:sldId id="276"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B567839-2FDE-BF49-BFC8-4BDE5A81F0F8}">
          <p14:sldIdLst>
            <p14:sldId id="256"/>
            <p14:sldId id="257"/>
          </p14:sldIdLst>
        </p14:section>
        <p14:section name="Preparation" id="{26E73F51-99C7-C349-9032-EA1737D16AFF}">
          <p14:sldIdLst>
            <p14:sldId id="258"/>
          </p14:sldIdLst>
        </p14:section>
        <p14:section name="Asymmetric Key Encryption" id="{B24BC215-DCB2-EF48-9D4A-99211E3BB301}">
          <p14:sldIdLst>
            <p14:sldId id="275"/>
            <p14:sldId id="260"/>
            <p14:sldId id="261"/>
          </p14:sldIdLst>
        </p14:section>
        <p14:section name="Network Attacks and Defenses" id="{49B22266-9D74-1341-9C5B-9AFC70D5EDDC}">
          <p14:sldIdLst>
            <p14:sldId id="274"/>
            <p14:sldId id="262"/>
            <p14:sldId id="263"/>
          </p14:sldIdLst>
        </p14:section>
        <p14:section name="Wireless Network and Device Security" id="{82082E98-34BD-394D-BEC2-CD8BB5BAD833}">
          <p14:sldIdLst>
            <p14:sldId id="259"/>
            <p14:sldId id="266"/>
            <p14:sldId id="267"/>
            <p14:sldId id="268"/>
            <p14:sldId id="269"/>
          </p14:sldIdLst>
        </p14:section>
        <p14:section name="Factor Authentication" id="{566B0496-B5C5-FB41-B7DB-712AC4119874}">
          <p14:sldIdLst>
            <p14:sldId id="270"/>
            <p14:sldId id="272"/>
            <p14:sldId id="273"/>
          </p14:sldIdLst>
        </p14:section>
        <p14:section name="Vuneribility Assessment" id="{2FADC3E9-DD64-0647-BCC1-77685969166A}">
          <p14:sldIdLst>
            <p14:sldId id="271"/>
            <p14:sldId id="277"/>
            <p14:sldId id="278"/>
            <p14:sldId id="279"/>
            <p14:sldId id="280"/>
          </p14:sldIdLst>
        </p14:section>
        <p14:section name="Challenges" id="{46C4296B-CFE7-0545-B26B-369E392ADE7F}">
          <p14:sldIdLst>
            <p14:sldId id="276"/>
          </p14:sldIdLst>
        </p14:section>
        <p14:section name="career skills" id="{6E5F4331-CE4A-E640-B891-5C01AC7DBFCF}">
          <p14:sldIdLst>
            <p14:sldId id="282"/>
          </p14:sldIdLst>
        </p14:section>
        <p14:section name="References" id="{B7AEC546-7F0B-C24C-8192-B5EB8996C429}">
          <p14:sldIdLst>
            <p14:sldId id="283"/>
          </p14:sldIdLst>
        </p14:section>
        <p14:section name="Conclusion" id="{A28E4D6E-2FDF-0946-A5F1-CB2D7FF624AC}">
          <p14:sldIdLst>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FB7A4-6F8D-2B46-8C1B-2EA814B3DE84}" v="68" dt="2022-12-17T22:25:02.153"/>
    <p1510:client id="{BC5BB665-A126-E949-9483-74532A78690F}" v="18" dt="2022-12-17T06:36:36.655"/>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2"/>
    <p:restoredTop sz="91364"/>
  </p:normalViewPr>
  <p:slideViewPr>
    <p:cSldViewPr snapToGrid="0">
      <p:cViewPr varScale="1">
        <p:scale>
          <a:sx n="85" d="100"/>
          <a:sy n="85"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hostinger.com/tutorials/iptables-tutoria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hostinger.com/tutorials/iptables-tutoria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hostinger.com/tutorials/iptables-tutoria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hostinger.com/tutorials/iptables-tutoria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25B74-B6AA-400F-BFDF-F02B7F1CE9B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6D67D20-E856-4A50-9509-C0194B45D992}">
      <dgm:prSet/>
      <dgm:spPr/>
      <dgm:t>
        <a:bodyPr/>
        <a:lstStyle/>
        <a:p>
          <a:r>
            <a:rPr lang="en-US"/>
            <a:t>What effect does the sudo iptables --policy INPUT DROP command have on the access to computing resources?</a:t>
          </a:r>
        </a:p>
      </dgm:t>
    </dgm:pt>
    <dgm:pt modelId="{99F67B51-6CDB-4C50-A672-719C4529756C}" type="parTrans" cxnId="{99D9AAA0-2DB5-4F74-A5CF-3EC9A768F578}">
      <dgm:prSet/>
      <dgm:spPr/>
      <dgm:t>
        <a:bodyPr/>
        <a:lstStyle/>
        <a:p>
          <a:endParaRPr lang="en-US"/>
        </a:p>
      </dgm:t>
    </dgm:pt>
    <dgm:pt modelId="{6609EF30-22C8-42CF-A282-D1E361789590}" type="sibTrans" cxnId="{99D9AAA0-2DB5-4F74-A5CF-3EC9A768F578}">
      <dgm:prSet/>
      <dgm:spPr/>
      <dgm:t>
        <a:bodyPr/>
        <a:lstStyle/>
        <a:p>
          <a:endParaRPr lang="en-US"/>
        </a:p>
      </dgm:t>
    </dgm:pt>
    <dgm:pt modelId="{C12AB6EB-D716-4F98-8623-682564A5D53E}">
      <dgm:prSet/>
      <dgm:spPr/>
      <dgm:t>
        <a:bodyPr/>
        <a:lstStyle/>
        <a:p>
          <a:r>
            <a:rPr lang="en-US"/>
            <a:t>Answer here: The effect of the sudo iptables is that it gives room for the system administrator to deal with incoming and outgoing traffic. </a:t>
          </a:r>
        </a:p>
      </dgm:t>
    </dgm:pt>
    <dgm:pt modelId="{A426C549-CCCA-4C36-A13C-271120EDEF87}" type="parTrans" cxnId="{0BD31421-0378-4CA0-B71C-A21B88623950}">
      <dgm:prSet/>
      <dgm:spPr/>
      <dgm:t>
        <a:bodyPr/>
        <a:lstStyle/>
        <a:p>
          <a:endParaRPr lang="en-US"/>
        </a:p>
      </dgm:t>
    </dgm:pt>
    <dgm:pt modelId="{C9EF081D-8620-4968-8264-D2186E356301}" type="sibTrans" cxnId="{0BD31421-0378-4CA0-B71C-A21B88623950}">
      <dgm:prSet/>
      <dgm:spPr/>
      <dgm:t>
        <a:bodyPr/>
        <a:lstStyle/>
        <a:p>
          <a:endParaRPr lang="en-US"/>
        </a:p>
      </dgm:t>
    </dgm:pt>
    <dgm:pt modelId="{80222BB5-F0A2-4A2D-8CC7-D7B87A81879B}">
      <dgm:prSet/>
      <dgm:spPr/>
      <dgm:t>
        <a:bodyPr/>
        <a:lstStyle/>
        <a:p>
          <a:r>
            <a:rPr lang="en-US"/>
            <a:t>Alternative Answer: </a:t>
          </a:r>
          <a:r>
            <a:rPr lang="en-US" b="0" i="0"/>
            <a:t>The policy INPUT DROP blocked incoming traffic to the network so that Nmap could not tell whether the ports were open or closed. This allows System Administrators to control incoming traffic. Before the sudo iptables – policy INPUT DROP was implemented, there were 977 closed ports and 23 open ports on the Linux server. But after the INPUT DROP command was run, the firewall blocked all incoming traffic resulting in all 1000 ports closed.</a:t>
          </a:r>
          <a:endParaRPr lang="en-US"/>
        </a:p>
      </dgm:t>
    </dgm:pt>
    <dgm:pt modelId="{F90B4C87-CA8A-4604-869B-033052E0F5D6}" type="parTrans" cxnId="{CD97C9A8-4211-443C-AC1E-79812EBAE138}">
      <dgm:prSet/>
      <dgm:spPr/>
      <dgm:t>
        <a:bodyPr/>
        <a:lstStyle/>
        <a:p>
          <a:endParaRPr lang="en-US"/>
        </a:p>
      </dgm:t>
    </dgm:pt>
    <dgm:pt modelId="{0A0B5E6D-C4A6-489A-B521-1D7DA3E078A3}" type="sibTrans" cxnId="{CD97C9A8-4211-443C-AC1E-79812EBAE138}">
      <dgm:prSet/>
      <dgm:spPr/>
      <dgm:t>
        <a:bodyPr/>
        <a:lstStyle/>
        <a:p>
          <a:endParaRPr lang="en-US"/>
        </a:p>
      </dgm:t>
    </dgm:pt>
    <dgm:pt modelId="{C6CFC497-95BF-47B8-8DB8-0602F381B497}">
      <dgm:prSet/>
      <dgm:spPr/>
      <dgm:t>
        <a:bodyPr/>
        <a:lstStyle/>
        <a:p>
          <a:r>
            <a:rPr lang="en-US"/>
            <a:t>References: </a:t>
          </a:r>
          <a:r>
            <a:rPr lang="en-US">
              <a:hlinkClick xmlns:r="http://schemas.openxmlformats.org/officeDocument/2006/relationships" r:id="rId1"/>
            </a:rPr>
            <a:t>https://www.hostinger.com/tutorials/iptables-tutorial</a:t>
          </a:r>
          <a:endParaRPr lang="en-US"/>
        </a:p>
      </dgm:t>
    </dgm:pt>
    <dgm:pt modelId="{0159AA43-74D2-4D69-A162-4A59620731D7}" type="parTrans" cxnId="{545689CF-D96A-4324-8307-34617FBBA526}">
      <dgm:prSet/>
      <dgm:spPr/>
      <dgm:t>
        <a:bodyPr/>
        <a:lstStyle/>
        <a:p>
          <a:endParaRPr lang="en-US"/>
        </a:p>
      </dgm:t>
    </dgm:pt>
    <dgm:pt modelId="{B88317A7-54C7-4C16-991F-064ADD0B03B8}" type="sibTrans" cxnId="{545689CF-D96A-4324-8307-34617FBBA526}">
      <dgm:prSet/>
      <dgm:spPr/>
      <dgm:t>
        <a:bodyPr/>
        <a:lstStyle/>
        <a:p>
          <a:endParaRPr lang="en-US"/>
        </a:p>
      </dgm:t>
    </dgm:pt>
    <dgm:pt modelId="{4C745535-6A23-3A42-81C3-FCD9A2B19078}" type="pres">
      <dgm:prSet presAssocID="{07925B74-B6AA-400F-BFDF-F02B7F1CE9B4}" presName="linear" presStyleCnt="0">
        <dgm:presLayoutVars>
          <dgm:animLvl val="lvl"/>
          <dgm:resizeHandles val="exact"/>
        </dgm:presLayoutVars>
      </dgm:prSet>
      <dgm:spPr/>
    </dgm:pt>
    <dgm:pt modelId="{25E9BE3C-9B3A-A345-B365-0E3FAA5BA10C}" type="pres">
      <dgm:prSet presAssocID="{76D67D20-E856-4A50-9509-C0194B45D992}" presName="parentText" presStyleLbl="node1" presStyleIdx="0" presStyleCnt="3">
        <dgm:presLayoutVars>
          <dgm:chMax val="0"/>
          <dgm:bulletEnabled val="1"/>
        </dgm:presLayoutVars>
      </dgm:prSet>
      <dgm:spPr/>
    </dgm:pt>
    <dgm:pt modelId="{BCF88615-91EF-7B41-92DC-F1A994BEE909}" type="pres">
      <dgm:prSet presAssocID="{6609EF30-22C8-42CF-A282-D1E361789590}" presName="spacer" presStyleCnt="0"/>
      <dgm:spPr/>
    </dgm:pt>
    <dgm:pt modelId="{6847C9C9-ABC2-1D49-9825-F333398F2BB5}" type="pres">
      <dgm:prSet presAssocID="{C12AB6EB-D716-4F98-8623-682564A5D53E}" presName="parentText" presStyleLbl="node1" presStyleIdx="1" presStyleCnt="3">
        <dgm:presLayoutVars>
          <dgm:chMax val="0"/>
          <dgm:bulletEnabled val="1"/>
        </dgm:presLayoutVars>
      </dgm:prSet>
      <dgm:spPr/>
    </dgm:pt>
    <dgm:pt modelId="{DD5DAC65-EB3D-7642-8276-597E01D364E3}" type="pres">
      <dgm:prSet presAssocID="{C9EF081D-8620-4968-8264-D2186E356301}" presName="spacer" presStyleCnt="0"/>
      <dgm:spPr/>
    </dgm:pt>
    <dgm:pt modelId="{3C254EFD-6A6E-F34D-BA39-C46C89FEE846}" type="pres">
      <dgm:prSet presAssocID="{80222BB5-F0A2-4A2D-8CC7-D7B87A81879B}" presName="parentText" presStyleLbl="node1" presStyleIdx="2" presStyleCnt="3">
        <dgm:presLayoutVars>
          <dgm:chMax val="0"/>
          <dgm:bulletEnabled val="1"/>
        </dgm:presLayoutVars>
      </dgm:prSet>
      <dgm:spPr/>
    </dgm:pt>
    <dgm:pt modelId="{FCD87043-41AF-EA4C-9EBB-901EB9208F66}" type="pres">
      <dgm:prSet presAssocID="{80222BB5-F0A2-4A2D-8CC7-D7B87A81879B}" presName="childText" presStyleLbl="revTx" presStyleIdx="0" presStyleCnt="1">
        <dgm:presLayoutVars>
          <dgm:bulletEnabled val="1"/>
        </dgm:presLayoutVars>
      </dgm:prSet>
      <dgm:spPr/>
    </dgm:pt>
  </dgm:ptLst>
  <dgm:cxnLst>
    <dgm:cxn modelId="{83BFB002-4D54-044F-9BC9-4DEE49156404}" type="presOf" srcId="{07925B74-B6AA-400F-BFDF-F02B7F1CE9B4}" destId="{4C745535-6A23-3A42-81C3-FCD9A2B19078}" srcOrd="0" destOrd="0" presId="urn:microsoft.com/office/officeart/2005/8/layout/vList2"/>
    <dgm:cxn modelId="{0BD31421-0378-4CA0-B71C-A21B88623950}" srcId="{07925B74-B6AA-400F-BFDF-F02B7F1CE9B4}" destId="{C12AB6EB-D716-4F98-8623-682564A5D53E}" srcOrd="1" destOrd="0" parTransId="{A426C549-CCCA-4C36-A13C-271120EDEF87}" sibTransId="{C9EF081D-8620-4968-8264-D2186E356301}"/>
    <dgm:cxn modelId="{958F9376-E6D5-3446-9F50-DBC9B2476C00}" type="presOf" srcId="{76D67D20-E856-4A50-9509-C0194B45D992}" destId="{25E9BE3C-9B3A-A345-B365-0E3FAA5BA10C}" srcOrd="0" destOrd="0" presId="urn:microsoft.com/office/officeart/2005/8/layout/vList2"/>
    <dgm:cxn modelId="{99D9AAA0-2DB5-4F74-A5CF-3EC9A768F578}" srcId="{07925B74-B6AA-400F-BFDF-F02B7F1CE9B4}" destId="{76D67D20-E856-4A50-9509-C0194B45D992}" srcOrd="0" destOrd="0" parTransId="{99F67B51-6CDB-4C50-A672-719C4529756C}" sibTransId="{6609EF30-22C8-42CF-A282-D1E361789590}"/>
    <dgm:cxn modelId="{CD97C9A8-4211-443C-AC1E-79812EBAE138}" srcId="{07925B74-B6AA-400F-BFDF-F02B7F1CE9B4}" destId="{80222BB5-F0A2-4A2D-8CC7-D7B87A81879B}" srcOrd="2" destOrd="0" parTransId="{F90B4C87-CA8A-4604-869B-033052E0F5D6}" sibTransId="{0A0B5E6D-C4A6-489A-B521-1D7DA3E078A3}"/>
    <dgm:cxn modelId="{545689CF-D96A-4324-8307-34617FBBA526}" srcId="{80222BB5-F0A2-4A2D-8CC7-D7B87A81879B}" destId="{C6CFC497-95BF-47B8-8DB8-0602F381B497}" srcOrd="0" destOrd="0" parTransId="{0159AA43-74D2-4D69-A162-4A59620731D7}" sibTransId="{B88317A7-54C7-4C16-991F-064ADD0B03B8}"/>
    <dgm:cxn modelId="{AA8183D0-8306-5A46-BFE8-E178654CADE1}" type="presOf" srcId="{80222BB5-F0A2-4A2D-8CC7-D7B87A81879B}" destId="{3C254EFD-6A6E-F34D-BA39-C46C89FEE846}" srcOrd="0" destOrd="0" presId="urn:microsoft.com/office/officeart/2005/8/layout/vList2"/>
    <dgm:cxn modelId="{3FEAF2F5-A59F-C249-A5AB-5958FBDCEA03}" type="presOf" srcId="{C6CFC497-95BF-47B8-8DB8-0602F381B497}" destId="{FCD87043-41AF-EA4C-9EBB-901EB9208F66}" srcOrd="0" destOrd="0" presId="urn:microsoft.com/office/officeart/2005/8/layout/vList2"/>
    <dgm:cxn modelId="{BACE9DFF-A3E8-2845-9476-DA605C506540}" type="presOf" srcId="{C12AB6EB-D716-4F98-8623-682564A5D53E}" destId="{6847C9C9-ABC2-1D49-9825-F333398F2BB5}" srcOrd="0" destOrd="0" presId="urn:microsoft.com/office/officeart/2005/8/layout/vList2"/>
    <dgm:cxn modelId="{18B48A7B-2B0C-D241-B6E8-CFE181D9BA9B}" type="presParOf" srcId="{4C745535-6A23-3A42-81C3-FCD9A2B19078}" destId="{25E9BE3C-9B3A-A345-B365-0E3FAA5BA10C}" srcOrd="0" destOrd="0" presId="urn:microsoft.com/office/officeart/2005/8/layout/vList2"/>
    <dgm:cxn modelId="{12C3DFC4-21E7-0242-8E24-BF85FBCB6782}" type="presParOf" srcId="{4C745535-6A23-3A42-81C3-FCD9A2B19078}" destId="{BCF88615-91EF-7B41-92DC-F1A994BEE909}" srcOrd="1" destOrd="0" presId="urn:microsoft.com/office/officeart/2005/8/layout/vList2"/>
    <dgm:cxn modelId="{7102E771-6115-FA48-BB48-1628B5C23ACF}" type="presParOf" srcId="{4C745535-6A23-3A42-81C3-FCD9A2B19078}" destId="{6847C9C9-ABC2-1D49-9825-F333398F2BB5}" srcOrd="2" destOrd="0" presId="urn:microsoft.com/office/officeart/2005/8/layout/vList2"/>
    <dgm:cxn modelId="{41924223-C4B9-A34D-BB2C-1411FEEB2A9E}" type="presParOf" srcId="{4C745535-6A23-3A42-81C3-FCD9A2B19078}" destId="{DD5DAC65-EB3D-7642-8276-597E01D364E3}" srcOrd="3" destOrd="0" presId="urn:microsoft.com/office/officeart/2005/8/layout/vList2"/>
    <dgm:cxn modelId="{3E7AD5FE-EF13-4D49-9BA8-F6CFD7B58729}" type="presParOf" srcId="{4C745535-6A23-3A42-81C3-FCD9A2B19078}" destId="{3C254EFD-6A6E-F34D-BA39-C46C89FEE846}" srcOrd="4" destOrd="0" presId="urn:microsoft.com/office/officeart/2005/8/layout/vList2"/>
    <dgm:cxn modelId="{4972BE96-2B3A-FC43-83D9-DEE902211127}" type="presParOf" srcId="{4C745535-6A23-3A42-81C3-FCD9A2B19078}" destId="{FCD87043-41AF-EA4C-9EBB-901EB9208F6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3D992-4F61-4959-9A6A-ABB05FD17D4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E540E82-9317-4240-A67B-7FC84288B572}">
      <dgm:prSet custT="1"/>
      <dgm:spPr/>
      <dgm:t>
        <a:bodyPr/>
        <a:lstStyle/>
        <a:p>
          <a:r>
            <a:rPr lang="en-US" sz="6500" dirty="0"/>
            <a:t>1. </a:t>
          </a:r>
          <a:r>
            <a:rPr lang="en-US" sz="2400" dirty="0"/>
            <a:t>Overview: </a:t>
          </a:r>
        </a:p>
      </dgm:t>
    </dgm:pt>
    <dgm:pt modelId="{405A84FE-E4F1-45B6-B5CD-814A1444F45B}" type="parTrans" cxnId="{5547037F-8833-4E17-8F33-79E20C2990BD}">
      <dgm:prSet/>
      <dgm:spPr/>
      <dgm:t>
        <a:bodyPr/>
        <a:lstStyle/>
        <a:p>
          <a:endParaRPr lang="en-US"/>
        </a:p>
      </dgm:t>
    </dgm:pt>
    <dgm:pt modelId="{96C6DADF-074C-4D70-A225-853DFD5EFEE5}" type="sibTrans" cxnId="{5547037F-8833-4E17-8F33-79E20C2990BD}">
      <dgm:prSet/>
      <dgm:spPr/>
      <dgm:t>
        <a:bodyPr/>
        <a:lstStyle/>
        <a:p>
          <a:endParaRPr lang="en-US"/>
        </a:p>
      </dgm:t>
    </dgm:pt>
    <dgm:pt modelId="{A7B09C81-AC44-42AE-BB53-603F274CA567}">
      <dgm:prSet custT="1"/>
      <dgm:spPr/>
      <dgm:t>
        <a:bodyPr/>
        <a:lstStyle/>
        <a:p>
          <a:r>
            <a:rPr lang="en-US" sz="1600" dirty="0"/>
            <a:t>Technology is rapidly evolving, and implementing policies and procedures will help with the security and safety of many devices used today. This policy provides information and a solid foundation as a guideline for employee use of personally owned electronic devices for work-related purposes.  Some threats associated with BYOD are compromised data, unsecured wi-fi access, lost or stolen devices, and many more challenges associated with BYOD. </a:t>
          </a:r>
        </a:p>
      </dgm:t>
    </dgm:pt>
    <dgm:pt modelId="{F177E879-C055-4ED4-BAD8-47B48E49155E}" type="parTrans" cxnId="{DA3933E1-A439-4767-818D-3EA2916D759F}">
      <dgm:prSet/>
      <dgm:spPr/>
      <dgm:t>
        <a:bodyPr/>
        <a:lstStyle/>
        <a:p>
          <a:endParaRPr lang="en-US"/>
        </a:p>
      </dgm:t>
    </dgm:pt>
    <dgm:pt modelId="{473F87DA-B357-4842-8417-162B4F5DDBC2}" type="sibTrans" cxnId="{DA3933E1-A439-4767-818D-3EA2916D759F}">
      <dgm:prSet/>
      <dgm:spPr/>
      <dgm:t>
        <a:bodyPr/>
        <a:lstStyle/>
        <a:p>
          <a:endParaRPr lang="en-US"/>
        </a:p>
      </dgm:t>
    </dgm:pt>
    <dgm:pt modelId="{B0113097-8B23-48CA-927C-B754B2E98142}">
      <dgm:prSet custT="1"/>
      <dgm:spPr/>
      <dgm:t>
        <a:bodyPr/>
        <a:lstStyle/>
        <a:p>
          <a:r>
            <a:rPr lang="en-US" sz="6500" dirty="0"/>
            <a:t>2. </a:t>
          </a:r>
          <a:r>
            <a:rPr lang="en-US" sz="2400" dirty="0"/>
            <a:t>Purpose:  </a:t>
          </a:r>
        </a:p>
      </dgm:t>
    </dgm:pt>
    <dgm:pt modelId="{2B25916E-C804-4F38-ABDF-DBA1DAF7F6E8}" type="parTrans" cxnId="{D39AD2CD-F070-4FCD-87EE-0C5EB7AFB864}">
      <dgm:prSet/>
      <dgm:spPr/>
      <dgm:t>
        <a:bodyPr/>
        <a:lstStyle/>
        <a:p>
          <a:endParaRPr lang="en-US"/>
        </a:p>
      </dgm:t>
    </dgm:pt>
    <dgm:pt modelId="{FDD22BA2-F9F5-4290-93FB-5B9E71BB03C3}" type="sibTrans" cxnId="{D39AD2CD-F070-4FCD-87EE-0C5EB7AFB864}">
      <dgm:prSet/>
      <dgm:spPr/>
      <dgm:t>
        <a:bodyPr/>
        <a:lstStyle/>
        <a:p>
          <a:endParaRPr lang="en-US"/>
        </a:p>
      </dgm:t>
    </dgm:pt>
    <dgm:pt modelId="{20F242BD-B5BA-448D-9992-3FB53FD6AB6C}">
      <dgm:prSet custT="1"/>
      <dgm:spPr/>
      <dgm:t>
        <a:bodyPr/>
        <a:lstStyle/>
        <a:p>
          <a:r>
            <a:rPr lang="en-US" sz="1600" dirty="0"/>
            <a:t>The main goal of IT security policy is to protect data’s confidentiality, integrity, and availability (CIA). Such timely discovery to safeguard devices from This policy defines the standards, procedures, and restrictions for end users with legitimate business requirements to access corporate data using their devices. This policy goes over ways to properly use your device to keep it from getting compromised, keeping yourself and ABC Network Corporation safe. </a:t>
          </a:r>
        </a:p>
      </dgm:t>
    </dgm:pt>
    <dgm:pt modelId="{E33E4F22-F477-4422-BA5A-F10AD42A3C19}" type="parTrans" cxnId="{B5E6D3AB-C862-4FC4-AD3A-8A0141BC90E1}">
      <dgm:prSet/>
      <dgm:spPr/>
      <dgm:t>
        <a:bodyPr/>
        <a:lstStyle/>
        <a:p>
          <a:endParaRPr lang="en-US"/>
        </a:p>
      </dgm:t>
    </dgm:pt>
    <dgm:pt modelId="{56B18ED2-016B-4EBF-864B-6222BA14447A}" type="sibTrans" cxnId="{B5E6D3AB-C862-4FC4-AD3A-8A0141BC90E1}">
      <dgm:prSet/>
      <dgm:spPr/>
      <dgm:t>
        <a:bodyPr/>
        <a:lstStyle/>
        <a:p>
          <a:endParaRPr lang="en-US"/>
        </a:p>
      </dgm:t>
    </dgm:pt>
    <dgm:pt modelId="{6170A4A8-8054-764B-99E1-34948B4AF859}" type="pres">
      <dgm:prSet presAssocID="{4BF3D992-4F61-4959-9A6A-ABB05FD17D42}" presName="vert0" presStyleCnt="0">
        <dgm:presLayoutVars>
          <dgm:dir/>
          <dgm:animOne val="branch"/>
          <dgm:animLvl val="lvl"/>
        </dgm:presLayoutVars>
      </dgm:prSet>
      <dgm:spPr/>
    </dgm:pt>
    <dgm:pt modelId="{13B9737D-F421-2343-8A4D-39703A4B6A77}" type="pres">
      <dgm:prSet presAssocID="{BE540E82-9317-4240-A67B-7FC84288B572}" presName="thickLine" presStyleLbl="alignNode1" presStyleIdx="0" presStyleCnt="4"/>
      <dgm:spPr/>
    </dgm:pt>
    <dgm:pt modelId="{1099A90A-ACC5-644F-9241-C928A0FE27CF}" type="pres">
      <dgm:prSet presAssocID="{BE540E82-9317-4240-A67B-7FC84288B572}" presName="horz1" presStyleCnt="0"/>
      <dgm:spPr/>
    </dgm:pt>
    <dgm:pt modelId="{F18062EC-B7E0-D542-9499-35A96576FBCE}" type="pres">
      <dgm:prSet presAssocID="{BE540E82-9317-4240-A67B-7FC84288B572}" presName="tx1" presStyleLbl="revTx" presStyleIdx="0" presStyleCnt="4"/>
      <dgm:spPr/>
    </dgm:pt>
    <dgm:pt modelId="{04877D34-9497-7245-B696-DF1915D60D1D}" type="pres">
      <dgm:prSet presAssocID="{BE540E82-9317-4240-A67B-7FC84288B572}" presName="vert1" presStyleCnt="0"/>
      <dgm:spPr/>
    </dgm:pt>
    <dgm:pt modelId="{BC226BF7-47B0-F24F-BFCA-A7EEEF69080B}" type="pres">
      <dgm:prSet presAssocID="{A7B09C81-AC44-42AE-BB53-603F274CA567}" presName="thickLine" presStyleLbl="alignNode1" presStyleIdx="1" presStyleCnt="4"/>
      <dgm:spPr/>
    </dgm:pt>
    <dgm:pt modelId="{90B4BA47-E780-7342-8B9A-502468EEB0A1}" type="pres">
      <dgm:prSet presAssocID="{A7B09C81-AC44-42AE-BB53-603F274CA567}" presName="horz1" presStyleCnt="0"/>
      <dgm:spPr/>
    </dgm:pt>
    <dgm:pt modelId="{461E79E5-C3D7-1C44-B0F0-B8C44B22D5F1}" type="pres">
      <dgm:prSet presAssocID="{A7B09C81-AC44-42AE-BB53-603F274CA567}" presName="tx1" presStyleLbl="revTx" presStyleIdx="1" presStyleCnt="4"/>
      <dgm:spPr/>
    </dgm:pt>
    <dgm:pt modelId="{4EE0A09F-C115-5845-B6F6-67DE30ED4CF0}" type="pres">
      <dgm:prSet presAssocID="{A7B09C81-AC44-42AE-BB53-603F274CA567}" presName="vert1" presStyleCnt="0"/>
      <dgm:spPr/>
    </dgm:pt>
    <dgm:pt modelId="{E49E4423-4BD0-3042-8A9D-1BA209E3D982}" type="pres">
      <dgm:prSet presAssocID="{B0113097-8B23-48CA-927C-B754B2E98142}" presName="thickLine" presStyleLbl="alignNode1" presStyleIdx="2" presStyleCnt="4"/>
      <dgm:spPr/>
    </dgm:pt>
    <dgm:pt modelId="{3C32ABEA-B44E-2C43-8C75-D6E3E950A154}" type="pres">
      <dgm:prSet presAssocID="{B0113097-8B23-48CA-927C-B754B2E98142}" presName="horz1" presStyleCnt="0"/>
      <dgm:spPr/>
    </dgm:pt>
    <dgm:pt modelId="{8C4AD20A-88B3-6442-8E10-2700739B14E9}" type="pres">
      <dgm:prSet presAssocID="{B0113097-8B23-48CA-927C-B754B2E98142}" presName="tx1" presStyleLbl="revTx" presStyleIdx="2" presStyleCnt="4"/>
      <dgm:spPr/>
    </dgm:pt>
    <dgm:pt modelId="{0CA18461-EBB2-5346-A9EA-94FB534C7788}" type="pres">
      <dgm:prSet presAssocID="{B0113097-8B23-48CA-927C-B754B2E98142}" presName="vert1" presStyleCnt="0"/>
      <dgm:spPr/>
    </dgm:pt>
    <dgm:pt modelId="{925DF076-F8F6-DE4C-9053-D30576B087F8}" type="pres">
      <dgm:prSet presAssocID="{20F242BD-B5BA-448D-9992-3FB53FD6AB6C}" presName="thickLine" presStyleLbl="alignNode1" presStyleIdx="3" presStyleCnt="4"/>
      <dgm:spPr/>
    </dgm:pt>
    <dgm:pt modelId="{F1739BA7-54CD-9445-958A-65F98C6F1375}" type="pres">
      <dgm:prSet presAssocID="{20F242BD-B5BA-448D-9992-3FB53FD6AB6C}" presName="horz1" presStyleCnt="0"/>
      <dgm:spPr/>
    </dgm:pt>
    <dgm:pt modelId="{3889B24C-7A05-DA43-8DF0-0236715F597D}" type="pres">
      <dgm:prSet presAssocID="{20F242BD-B5BA-448D-9992-3FB53FD6AB6C}" presName="tx1" presStyleLbl="revTx" presStyleIdx="3" presStyleCnt="4"/>
      <dgm:spPr/>
    </dgm:pt>
    <dgm:pt modelId="{70A0AC0E-4387-C74E-8025-6B9D7731F1A0}" type="pres">
      <dgm:prSet presAssocID="{20F242BD-B5BA-448D-9992-3FB53FD6AB6C}" presName="vert1" presStyleCnt="0"/>
      <dgm:spPr/>
    </dgm:pt>
  </dgm:ptLst>
  <dgm:cxnLst>
    <dgm:cxn modelId="{C36C4C12-CFB4-564B-9535-3A681E485473}" type="presOf" srcId="{20F242BD-B5BA-448D-9992-3FB53FD6AB6C}" destId="{3889B24C-7A05-DA43-8DF0-0236715F597D}" srcOrd="0" destOrd="0" presId="urn:microsoft.com/office/officeart/2008/layout/LinedList"/>
    <dgm:cxn modelId="{B537F94D-54C7-EB45-B791-E85E7D0FD291}" type="presOf" srcId="{BE540E82-9317-4240-A67B-7FC84288B572}" destId="{F18062EC-B7E0-D542-9499-35A96576FBCE}" srcOrd="0" destOrd="0" presId="urn:microsoft.com/office/officeart/2008/layout/LinedList"/>
    <dgm:cxn modelId="{027DBF57-E44F-F947-9F2A-B61579EDFCAE}" type="presOf" srcId="{B0113097-8B23-48CA-927C-B754B2E98142}" destId="{8C4AD20A-88B3-6442-8E10-2700739B14E9}" srcOrd="0" destOrd="0" presId="urn:microsoft.com/office/officeart/2008/layout/LinedList"/>
    <dgm:cxn modelId="{0BCE7F76-7A7A-7444-8A71-145AD0D82D34}" type="presOf" srcId="{A7B09C81-AC44-42AE-BB53-603F274CA567}" destId="{461E79E5-C3D7-1C44-B0F0-B8C44B22D5F1}" srcOrd="0" destOrd="0" presId="urn:microsoft.com/office/officeart/2008/layout/LinedList"/>
    <dgm:cxn modelId="{5547037F-8833-4E17-8F33-79E20C2990BD}" srcId="{4BF3D992-4F61-4959-9A6A-ABB05FD17D42}" destId="{BE540E82-9317-4240-A67B-7FC84288B572}" srcOrd="0" destOrd="0" parTransId="{405A84FE-E4F1-45B6-B5CD-814A1444F45B}" sibTransId="{96C6DADF-074C-4D70-A225-853DFD5EFEE5}"/>
    <dgm:cxn modelId="{B5E6D3AB-C862-4FC4-AD3A-8A0141BC90E1}" srcId="{4BF3D992-4F61-4959-9A6A-ABB05FD17D42}" destId="{20F242BD-B5BA-448D-9992-3FB53FD6AB6C}" srcOrd="3" destOrd="0" parTransId="{E33E4F22-F477-4422-BA5A-F10AD42A3C19}" sibTransId="{56B18ED2-016B-4EBF-864B-6222BA14447A}"/>
    <dgm:cxn modelId="{D39AD2CD-F070-4FCD-87EE-0C5EB7AFB864}" srcId="{4BF3D992-4F61-4959-9A6A-ABB05FD17D42}" destId="{B0113097-8B23-48CA-927C-B754B2E98142}" srcOrd="2" destOrd="0" parTransId="{2B25916E-C804-4F38-ABDF-DBA1DAF7F6E8}" sibTransId="{FDD22BA2-F9F5-4290-93FB-5B9E71BB03C3}"/>
    <dgm:cxn modelId="{A835F6D4-5A50-0748-B0A1-7EB4F29EFC3E}" type="presOf" srcId="{4BF3D992-4F61-4959-9A6A-ABB05FD17D42}" destId="{6170A4A8-8054-764B-99E1-34948B4AF859}" srcOrd="0" destOrd="0" presId="urn:microsoft.com/office/officeart/2008/layout/LinedList"/>
    <dgm:cxn modelId="{DA3933E1-A439-4767-818D-3EA2916D759F}" srcId="{4BF3D992-4F61-4959-9A6A-ABB05FD17D42}" destId="{A7B09C81-AC44-42AE-BB53-603F274CA567}" srcOrd="1" destOrd="0" parTransId="{F177E879-C055-4ED4-BAD8-47B48E49155E}" sibTransId="{473F87DA-B357-4842-8417-162B4F5DDBC2}"/>
    <dgm:cxn modelId="{DE34B53C-4D06-2449-A849-B91CEDAE1EB5}" type="presParOf" srcId="{6170A4A8-8054-764B-99E1-34948B4AF859}" destId="{13B9737D-F421-2343-8A4D-39703A4B6A77}" srcOrd="0" destOrd="0" presId="urn:microsoft.com/office/officeart/2008/layout/LinedList"/>
    <dgm:cxn modelId="{B77BB5E4-0155-0242-A47B-E50FC630813A}" type="presParOf" srcId="{6170A4A8-8054-764B-99E1-34948B4AF859}" destId="{1099A90A-ACC5-644F-9241-C928A0FE27CF}" srcOrd="1" destOrd="0" presId="urn:microsoft.com/office/officeart/2008/layout/LinedList"/>
    <dgm:cxn modelId="{41758E94-7005-8C47-867F-5369A14E9585}" type="presParOf" srcId="{1099A90A-ACC5-644F-9241-C928A0FE27CF}" destId="{F18062EC-B7E0-D542-9499-35A96576FBCE}" srcOrd="0" destOrd="0" presId="urn:microsoft.com/office/officeart/2008/layout/LinedList"/>
    <dgm:cxn modelId="{6878A928-4EEC-BA4C-8A5B-BD798E2AD3F0}" type="presParOf" srcId="{1099A90A-ACC5-644F-9241-C928A0FE27CF}" destId="{04877D34-9497-7245-B696-DF1915D60D1D}" srcOrd="1" destOrd="0" presId="urn:microsoft.com/office/officeart/2008/layout/LinedList"/>
    <dgm:cxn modelId="{4294D969-33CC-9C43-B7B3-149F60788C84}" type="presParOf" srcId="{6170A4A8-8054-764B-99E1-34948B4AF859}" destId="{BC226BF7-47B0-F24F-BFCA-A7EEEF69080B}" srcOrd="2" destOrd="0" presId="urn:microsoft.com/office/officeart/2008/layout/LinedList"/>
    <dgm:cxn modelId="{A293411D-350D-AC4D-B4B2-613B8EC02FC8}" type="presParOf" srcId="{6170A4A8-8054-764B-99E1-34948B4AF859}" destId="{90B4BA47-E780-7342-8B9A-502468EEB0A1}" srcOrd="3" destOrd="0" presId="urn:microsoft.com/office/officeart/2008/layout/LinedList"/>
    <dgm:cxn modelId="{59DD1B20-2379-274C-A1BC-DD2A348EE93F}" type="presParOf" srcId="{90B4BA47-E780-7342-8B9A-502468EEB0A1}" destId="{461E79E5-C3D7-1C44-B0F0-B8C44B22D5F1}" srcOrd="0" destOrd="0" presId="urn:microsoft.com/office/officeart/2008/layout/LinedList"/>
    <dgm:cxn modelId="{20E1E2E9-5991-0240-9DDC-48E0BF2A39F0}" type="presParOf" srcId="{90B4BA47-E780-7342-8B9A-502468EEB0A1}" destId="{4EE0A09F-C115-5845-B6F6-67DE30ED4CF0}" srcOrd="1" destOrd="0" presId="urn:microsoft.com/office/officeart/2008/layout/LinedList"/>
    <dgm:cxn modelId="{F417F80B-63E6-C74D-BA1D-02052DA4BD39}" type="presParOf" srcId="{6170A4A8-8054-764B-99E1-34948B4AF859}" destId="{E49E4423-4BD0-3042-8A9D-1BA209E3D982}" srcOrd="4" destOrd="0" presId="urn:microsoft.com/office/officeart/2008/layout/LinedList"/>
    <dgm:cxn modelId="{11A2BEDE-245E-BA49-B22D-3B6E57B3A1DE}" type="presParOf" srcId="{6170A4A8-8054-764B-99E1-34948B4AF859}" destId="{3C32ABEA-B44E-2C43-8C75-D6E3E950A154}" srcOrd="5" destOrd="0" presId="urn:microsoft.com/office/officeart/2008/layout/LinedList"/>
    <dgm:cxn modelId="{3C820580-81AB-A742-8AB4-6BCF3057E7ED}" type="presParOf" srcId="{3C32ABEA-B44E-2C43-8C75-D6E3E950A154}" destId="{8C4AD20A-88B3-6442-8E10-2700739B14E9}" srcOrd="0" destOrd="0" presId="urn:microsoft.com/office/officeart/2008/layout/LinedList"/>
    <dgm:cxn modelId="{44EDBD2D-A75F-7E49-92A9-E22A9FCE1E68}" type="presParOf" srcId="{3C32ABEA-B44E-2C43-8C75-D6E3E950A154}" destId="{0CA18461-EBB2-5346-A9EA-94FB534C7788}" srcOrd="1" destOrd="0" presId="urn:microsoft.com/office/officeart/2008/layout/LinedList"/>
    <dgm:cxn modelId="{6301B3AC-C461-4C49-B0F7-C7F9ACFC95F2}" type="presParOf" srcId="{6170A4A8-8054-764B-99E1-34948B4AF859}" destId="{925DF076-F8F6-DE4C-9053-D30576B087F8}" srcOrd="6" destOrd="0" presId="urn:microsoft.com/office/officeart/2008/layout/LinedList"/>
    <dgm:cxn modelId="{003EC8D0-4BAD-1C42-A170-3DE033F45760}" type="presParOf" srcId="{6170A4A8-8054-764B-99E1-34948B4AF859}" destId="{F1739BA7-54CD-9445-958A-65F98C6F1375}" srcOrd="7" destOrd="0" presId="urn:microsoft.com/office/officeart/2008/layout/LinedList"/>
    <dgm:cxn modelId="{38CA0FA0-910F-114F-892A-8EBDC2B7B94B}" type="presParOf" srcId="{F1739BA7-54CD-9445-958A-65F98C6F1375}" destId="{3889B24C-7A05-DA43-8DF0-0236715F597D}" srcOrd="0" destOrd="0" presId="urn:microsoft.com/office/officeart/2008/layout/LinedList"/>
    <dgm:cxn modelId="{018B11A6-8D7F-BD43-B8F3-C89D995D5911}" type="presParOf" srcId="{F1739BA7-54CD-9445-958A-65F98C6F1375}" destId="{70A0AC0E-4387-C74E-8025-6B9D7731F1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CD85F-228E-4C49-A4C7-F9F9748FBA67}"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359CB264-BC0D-40AB-B22D-86CCFAFD3E68}">
      <dgm:prSet/>
      <dgm:spPr/>
      <dgm:t>
        <a:bodyPr/>
        <a:lstStyle/>
        <a:p>
          <a:r>
            <a:rPr lang="en-US"/>
            <a:t>3. Scope: </a:t>
          </a:r>
        </a:p>
      </dgm:t>
    </dgm:pt>
    <dgm:pt modelId="{94EABFC0-23E0-4829-ABF1-246BB2F213D0}" type="parTrans" cxnId="{98DC3DC4-D54F-4E14-8395-BB107B7DFD01}">
      <dgm:prSet/>
      <dgm:spPr/>
      <dgm:t>
        <a:bodyPr/>
        <a:lstStyle/>
        <a:p>
          <a:endParaRPr lang="en-US"/>
        </a:p>
      </dgm:t>
    </dgm:pt>
    <dgm:pt modelId="{A6D192FA-C185-4883-9C7D-19DF7542954A}" type="sibTrans" cxnId="{98DC3DC4-D54F-4E14-8395-BB107B7DFD01}">
      <dgm:prSet/>
      <dgm:spPr/>
      <dgm:t>
        <a:bodyPr/>
        <a:lstStyle/>
        <a:p>
          <a:endParaRPr lang="en-US"/>
        </a:p>
      </dgm:t>
    </dgm:pt>
    <dgm:pt modelId="{AC35ECA8-78CB-4425-9D68-331E86C9F263}">
      <dgm:prSet custT="1"/>
      <dgm:spPr/>
      <dgm:t>
        <a:bodyPr/>
        <a:lstStyle/>
        <a:p>
          <a:r>
            <a:rPr lang="en-US" sz="1600" dirty="0"/>
            <a:t>Cell phones, tablets, and laptops are all part of BYOD. When using your own BYOD, all wi-fi connections must be registered with the IT Department before your device can be used. If your device becomes lost or stolen, MDM software (Mobile Device Management) must be installed on all devices removing sensitive data that may have been on your device. All devices must meet security requirements: using a VPN (Virtual Private Network), using secure passwords on each device, and using the latest antivirus software, which prevents and decreases malware exposure on the devices. If ABC Employer is to be terminated, all data dealing with ABC Corporation Network will be erased for company protection and privacy. </a:t>
          </a:r>
        </a:p>
      </dgm:t>
    </dgm:pt>
    <dgm:pt modelId="{E6230D21-776B-431A-BD25-16DA0D4E4B39}" type="parTrans" cxnId="{3D5C1EC2-2A9D-4969-8D24-2B8816A2A0DB}">
      <dgm:prSet/>
      <dgm:spPr/>
      <dgm:t>
        <a:bodyPr/>
        <a:lstStyle/>
        <a:p>
          <a:endParaRPr lang="en-US"/>
        </a:p>
      </dgm:t>
    </dgm:pt>
    <dgm:pt modelId="{FAA12A7C-081A-4160-8CA6-9E0AE9EF73A8}" type="sibTrans" cxnId="{3D5C1EC2-2A9D-4969-8D24-2B8816A2A0DB}">
      <dgm:prSet/>
      <dgm:spPr/>
      <dgm:t>
        <a:bodyPr/>
        <a:lstStyle/>
        <a:p>
          <a:endParaRPr lang="en-US"/>
        </a:p>
      </dgm:t>
    </dgm:pt>
    <dgm:pt modelId="{3001FACB-D500-493D-AA04-4B427CF5A4DD}">
      <dgm:prSet/>
      <dgm:spPr/>
      <dgm:t>
        <a:bodyPr/>
        <a:lstStyle/>
        <a:p>
          <a:r>
            <a:rPr lang="en-US" dirty="0"/>
            <a:t>4. Policy:</a:t>
          </a:r>
        </a:p>
        <a:p>
          <a:r>
            <a:rPr lang="en-US" dirty="0"/>
            <a:t>  </a:t>
          </a:r>
        </a:p>
      </dgm:t>
    </dgm:pt>
    <dgm:pt modelId="{54E5CE7B-8708-49B0-B01A-3D6ACA6658A0}" type="parTrans" cxnId="{E74B5F5E-5212-474A-89D2-3D16B09EF31A}">
      <dgm:prSet/>
      <dgm:spPr/>
      <dgm:t>
        <a:bodyPr/>
        <a:lstStyle/>
        <a:p>
          <a:endParaRPr lang="en-US"/>
        </a:p>
      </dgm:t>
    </dgm:pt>
    <dgm:pt modelId="{968E923F-8830-4776-A3B0-01201954FA13}" type="sibTrans" cxnId="{E74B5F5E-5212-474A-89D2-3D16B09EF31A}">
      <dgm:prSet/>
      <dgm:spPr/>
      <dgm:t>
        <a:bodyPr/>
        <a:lstStyle/>
        <a:p>
          <a:endParaRPr lang="en-US"/>
        </a:p>
      </dgm:t>
    </dgm:pt>
    <dgm:pt modelId="{4B51C544-D709-41B4-A506-980AE3987904}">
      <dgm:prSet custT="1"/>
      <dgm:spPr/>
      <dgm:t>
        <a:bodyPr/>
        <a:lstStyle/>
        <a:p>
          <a:r>
            <a:rPr lang="en-US" sz="1600" dirty="0"/>
            <a:t>All BYOD are subject to security assessment before ABC Corporation’s Network; by being accepted into ABC Corporation’s Network, all devices must run on the newest software updates released, and all devices must be updated with the latest anti-virus software and firewall. All employees must sign a contract giving ABC Corporations Network control over how their device is used within the company. Any device that is not updated to the newest version of the software and antivirus risk vulnerability to your device. To prevent harm to your devices, please regularly check for any updates necessary to keep your devices safe. </a:t>
          </a:r>
        </a:p>
      </dgm:t>
    </dgm:pt>
    <dgm:pt modelId="{8C329899-C699-46F6-A2D1-467315F8714F}" type="parTrans" cxnId="{83FA62F5-55AE-438D-B6E4-A814E524CF55}">
      <dgm:prSet/>
      <dgm:spPr/>
      <dgm:t>
        <a:bodyPr/>
        <a:lstStyle/>
        <a:p>
          <a:endParaRPr lang="en-US"/>
        </a:p>
      </dgm:t>
    </dgm:pt>
    <dgm:pt modelId="{81508F23-7D97-4872-91B2-176A547A8ECA}" type="sibTrans" cxnId="{83FA62F5-55AE-438D-B6E4-A814E524CF55}">
      <dgm:prSet/>
      <dgm:spPr/>
      <dgm:t>
        <a:bodyPr/>
        <a:lstStyle/>
        <a:p>
          <a:endParaRPr lang="en-US"/>
        </a:p>
      </dgm:t>
    </dgm:pt>
    <dgm:pt modelId="{887B375E-B87E-4945-A5EF-2F2C2E3D5DE3}">
      <dgm:prSet custT="1"/>
      <dgm:spPr/>
      <dgm:t>
        <a:bodyPr/>
        <a:lstStyle/>
        <a:p>
          <a:r>
            <a:rPr lang="en-US" sz="1600" dirty="0"/>
            <a:t>Regarding remediation for BYOD, all devices with network security issues will be remediated through the IT Department to be corrected.  If any problems arise when using your devices, such as network issues, any employee should contact IT through email or phone during business days to help resolve the issue. When sending emails to IT, please CC management in all emails regarding your IT issues. </a:t>
          </a:r>
        </a:p>
      </dgm:t>
    </dgm:pt>
    <dgm:pt modelId="{09CD0CFA-70E4-492D-BF8A-C5B9DACA2A4F}" type="parTrans" cxnId="{2D0FA3F8-80ED-43D9-A30E-952F664642FA}">
      <dgm:prSet/>
      <dgm:spPr/>
      <dgm:t>
        <a:bodyPr/>
        <a:lstStyle/>
        <a:p>
          <a:endParaRPr lang="en-US"/>
        </a:p>
      </dgm:t>
    </dgm:pt>
    <dgm:pt modelId="{BD56E157-F2FD-4965-AB45-BBB64165D32C}" type="sibTrans" cxnId="{2D0FA3F8-80ED-43D9-A30E-952F664642FA}">
      <dgm:prSet/>
      <dgm:spPr/>
      <dgm:t>
        <a:bodyPr/>
        <a:lstStyle/>
        <a:p>
          <a:endParaRPr lang="en-US"/>
        </a:p>
      </dgm:t>
    </dgm:pt>
    <dgm:pt modelId="{EFF63391-483A-4F4F-BE39-A59D483D48FD}" type="pres">
      <dgm:prSet presAssocID="{F81CD85F-228E-4C49-A4C7-F9F9748FBA67}" presName="vert0" presStyleCnt="0">
        <dgm:presLayoutVars>
          <dgm:dir/>
          <dgm:animOne val="branch"/>
          <dgm:animLvl val="lvl"/>
        </dgm:presLayoutVars>
      </dgm:prSet>
      <dgm:spPr/>
    </dgm:pt>
    <dgm:pt modelId="{A3F97653-A61E-6B4F-A9BB-C07836D6755D}" type="pres">
      <dgm:prSet presAssocID="{359CB264-BC0D-40AB-B22D-86CCFAFD3E68}" presName="thickLine" presStyleLbl="alignNode1" presStyleIdx="0" presStyleCnt="5"/>
      <dgm:spPr/>
    </dgm:pt>
    <dgm:pt modelId="{FF02E65F-F43D-4747-A040-0D42CE3AD058}" type="pres">
      <dgm:prSet presAssocID="{359CB264-BC0D-40AB-B22D-86CCFAFD3E68}" presName="horz1" presStyleCnt="0"/>
      <dgm:spPr/>
    </dgm:pt>
    <dgm:pt modelId="{05AC7EC0-CD14-524D-935D-622F01DC81F9}" type="pres">
      <dgm:prSet presAssocID="{359CB264-BC0D-40AB-B22D-86CCFAFD3E68}" presName="tx1" presStyleLbl="revTx" presStyleIdx="0" presStyleCnt="5"/>
      <dgm:spPr/>
    </dgm:pt>
    <dgm:pt modelId="{3D321E48-4DAC-6249-8502-24BF162A6D1A}" type="pres">
      <dgm:prSet presAssocID="{359CB264-BC0D-40AB-B22D-86CCFAFD3E68}" presName="vert1" presStyleCnt="0"/>
      <dgm:spPr/>
    </dgm:pt>
    <dgm:pt modelId="{2335FDB7-DB36-834A-B521-CA6D00CB736E}" type="pres">
      <dgm:prSet presAssocID="{AC35ECA8-78CB-4425-9D68-331E86C9F263}" presName="thickLine" presStyleLbl="alignNode1" presStyleIdx="1" presStyleCnt="5" custLinFactNeighborX="-245" custLinFactNeighborY="-57591"/>
      <dgm:spPr/>
    </dgm:pt>
    <dgm:pt modelId="{431C6DC7-9D8B-7F4F-A9B2-37D6C59368FE}" type="pres">
      <dgm:prSet presAssocID="{AC35ECA8-78CB-4425-9D68-331E86C9F263}" presName="horz1" presStyleCnt="0"/>
      <dgm:spPr/>
    </dgm:pt>
    <dgm:pt modelId="{3171954C-3439-8D43-9A56-FB6668B414E1}" type="pres">
      <dgm:prSet presAssocID="{AC35ECA8-78CB-4425-9D68-331E86C9F263}" presName="tx1" presStyleLbl="revTx" presStyleIdx="1" presStyleCnt="5" custLinFactNeighborY="-52122"/>
      <dgm:spPr/>
    </dgm:pt>
    <dgm:pt modelId="{E49CAC86-618D-7142-BCFA-010EF2D66EDC}" type="pres">
      <dgm:prSet presAssocID="{AC35ECA8-78CB-4425-9D68-331E86C9F263}" presName="vert1" presStyleCnt="0"/>
      <dgm:spPr/>
    </dgm:pt>
    <dgm:pt modelId="{D897B722-B4D5-E44F-A7A5-DC1116D97C88}" type="pres">
      <dgm:prSet presAssocID="{3001FACB-D500-493D-AA04-4B427CF5A4DD}" presName="thickLine" presStyleLbl="alignNode1" presStyleIdx="2" presStyleCnt="5" custLinFactNeighborX="-245" custLinFactNeighborY="53135"/>
      <dgm:spPr/>
    </dgm:pt>
    <dgm:pt modelId="{9784F372-1F16-A047-BC8C-577858482A5E}" type="pres">
      <dgm:prSet presAssocID="{3001FACB-D500-493D-AA04-4B427CF5A4DD}" presName="horz1" presStyleCnt="0"/>
      <dgm:spPr/>
    </dgm:pt>
    <dgm:pt modelId="{F3B18D94-94ED-644C-967F-80E907C7F0D2}" type="pres">
      <dgm:prSet presAssocID="{3001FACB-D500-493D-AA04-4B427CF5A4DD}" presName="tx1" presStyleLbl="revTx" presStyleIdx="2" presStyleCnt="5" custLinFactNeighborX="-245" custLinFactNeighborY="-13690"/>
      <dgm:spPr/>
    </dgm:pt>
    <dgm:pt modelId="{CF18BB75-74E6-2C4D-9F3E-62FF70E2C245}" type="pres">
      <dgm:prSet presAssocID="{3001FACB-D500-493D-AA04-4B427CF5A4DD}" presName="vert1" presStyleCnt="0"/>
      <dgm:spPr/>
    </dgm:pt>
    <dgm:pt modelId="{154A184E-CADE-0341-995B-CF0D3639C3DE}" type="pres">
      <dgm:prSet presAssocID="{4B51C544-D709-41B4-A506-980AE3987904}" presName="thickLine" presStyleLbl="alignNode1" presStyleIdx="3" presStyleCnt="5" custLinFactNeighborX="-245" custLinFactNeighborY="-74751"/>
      <dgm:spPr/>
    </dgm:pt>
    <dgm:pt modelId="{4671E3E6-B26D-2448-BF9C-3B9574D985E0}" type="pres">
      <dgm:prSet presAssocID="{4B51C544-D709-41B4-A506-980AE3987904}" presName="horz1" presStyleCnt="0"/>
      <dgm:spPr/>
    </dgm:pt>
    <dgm:pt modelId="{61AAF835-A313-C040-A91B-FF424EBAC5B5}" type="pres">
      <dgm:prSet presAssocID="{4B51C544-D709-41B4-A506-980AE3987904}" presName="tx1" presStyleLbl="revTx" presStyleIdx="3" presStyleCnt="5" custScaleY="153785" custLinFactNeighborX="-196" custLinFactNeighborY="-29640"/>
      <dgm:spPr/>
    </dgm:pt>
    <dgm:pt modelId="{E001B3B8-6042-5B47-B25F-728ADB077F9A}" type="pres">
      <dgm:prSet presAssocID="{4B51C544-D709-41B4-A506-980AE3987904}" presName="vert1" presStyleCnt="0"/>
      <dgm:spPr/>
    </dgm:pt>
    <dgm:pt modelId="{5AB559DC-000C-7B4E-BA01-5385A8FBFAE3}" type="pres">
      <dgm:prSet presAssocID="{887B375E-B87E-4945-A5EF-2F2C2E3D5DE3}" presName="thickLine" presStyleLbl="alignNode1" presStyleIdx="4" presStyleCnt="5" custLinFactNeighborX="-245" custLinFactNeighborY="-37134"/>
      <dgm:spPr/>
    </dgm:pt>
    <dgm:pt modelId="{1B58C317-759D-AD42-A7CB-23A00E9001E2}" type="pres">
      <dgm:prSet presAssocID="{887B375E-B87E-4945-A5EF-2F2C2E3D5DE3}" presName="horz1" presStyleCnt="0"/>
      <dgm:spPr/>
    </dgm:pt>
    <dgm:pt modelId="{A9904415-CB5E-1543-AC88-36B6C7488E7D}" type="pres">
      <dgm:prSet presAssocID="{887B375E-B87E-4945-A5EF-2F2C2E3D5DE3}" presName="tx1" presStyleLbl="revTx" presStyleIdx="4" presStyleCnt="5" custLinFactNeighborX="-245" custLinFactNeighborY="-13753"/>
      <dgm:spPr/>
    </dgm:pt>
    <dgm:pt modelId="{8749D4B2-C3F0-0546-A444-99B36ECBCC47}" type="pres">
      <dgm:prSet presAssocID="{887B375E-B87E-4945-A5EF-2F2C2E3D5DE3}" presName="vert1" presStyleCnt="0"/>
      <dgm:spPr/>
    </dgm:pt>
  </dgm:ptLst>
  <dgm:cxnLst>
    <dgm:cxn modelId="{F29C7924-6CAF-E742-9B1F-A348CD74F8EC}" type="presOf" srcId="{4B51C544-D709-41B4-A506-980AE3987904}" destId="{61AAF835-A313-C040-A91B-FF424EBAC5B5}" srcOrd="0" destOrd="0" presId="urn:microsoft.com/office/officeart/2008/layout/LinedList"/>
    <dgm:cxn modelId="{3208643C-D35B-E349-80A8-CE299D702847}" type="presOf" srcId="{3001FACB-D500-493D-AA04-4B427CF5A4DD}" destId="{F3B18D94-94ED-644C-967F-80E907C7F0D2}" srcOrd="0" destOrd="0" presId="urn:microsoft.com/office/officeart/2008/layout/LinedList"/>
    <dgm:cxn modelId="{E74B5F5E-5212-474A-89D2-3D16B09EF31A}" srcId="{F81CD85F-228E-4C49-A4C7-F9F9748FBA67}" destId="{3001FACB-D500-493D-AA04-4B427CF5A4DD}" srcOrd="2" destOrd="0" parTransId="{54E5CE7B-8708-49B0-B01A-3D6ACA6658A0}" sibTransId="{968E923F-8830-4776-A3B0-01201954FA13}"/>
    <dgm:cxn modelId="{E57CB678-4692-0341-9060-F6A3CFF9DA0F}" type="presOf" srcId="{F81CD85F-228E-4C49-A4C7-F9F9748FBA67}" destId="{EFF63391-483A-4F4F-BE39-A59D483D48FD}" srcOrd="0" destOrd="0" presId="urn:microsoft.com/office/officeart/2008/layout/LinedList"/>
    <dgm:cxn modelId="{EEA7A6AB-4C51-7C49-9F77-0EB1615571D6}" type="presOf" srcId="{887B375E-B87E-4945-A5EF-2F2C2E3D5DE3}" destId="{A9904415-CB5E-1543-AC88-36B6C7488E7D}" srcOrd="0" destOrd="0" presId="urn:microsoft.com/office/officeart/2008/layout/LinedList"/>
    <dgm:cxn modelId="{3D5C1EC2-2A9D-4969-8D24-2B8816A2A0DB}" srcId="{F81CD85F-228E-4C49-A4C7-F9F9748FBA67}" destId="{AC35ECA8-78CB-4425-9D68-331E86C9F263}" srcOrd="1" destOrd="0" parTransId="{E6230D21-776B-431A-BD25-16DA0D4E4B39}" sibTransId="{FAA12A7C-081A-4160-8CA6-9E0AE9EF73A8}"/>
    <dgm:cxn modelId="{98DC3DC4-D54F-4E14-8395-BB107B7DFD01}" srcId="{F81CD85F-228E-4C49-A4C7-F9F9748FBA67}" destId="{359CB264-BC0D-40AB-B22D-86CCFAFD3E68}" srcOrd="0" destOrd="0" parTransId="{94EABFC0-23E0-4829-ABF1-246BB2F213D0}" sibTransId="{A6D192FA-C185-4883-9C7D-19DF7542954A}"/>
    <dgm:cxn modelId="{BBC2B0E7-18D0-7347-99D6-14B1CE61954F}" type="presOf" srcId="{359CB264-BC0D-40AB-B22D-86CCFAFD3E68}" destId="{05AC7EC0-CD14-524D-935D-622F01DC81F9}" srcOrd="0" destOrd="0" presId="urn:microsoft.com/office/officeart/2008/layout/LinedList"/>
    <dgm:cxn modelId="{83FA62F5-55AE-438D-B6E4-A814E524CF55}" srcId="{F81CD85F-228E-4C49-A4C7-F9F9748FBA67}" destId="{4B51C544-D709-41B4-A506-980AE3987904}" srcOrd="3" destOrd="0" parTransId="{8C329899-C699-46F6-A2D1-467315F8714F}" sibTransId="{81508F23-7D97-4872-91B2-176A547A8ECA}"/>
    <dgm:cxn modelId="{2D0FA3F8-80ED-43D9-A30E-952F664642FA}" srcId="{F81CD85F-228E-4C49-A4C7-F9F9748FBA67}" destId="{887B375E-B87E-4945-A5EF-2F2C2E3D5DE3}" srcOrd="4" destOrd="0" parTransId="{09CD0CFA-70E4-492D-BF8A-C5B9DACA2A4F}" sibTransId="{BD56E157-F2FD-4965-AB45-BBB64165D32C}"/>
    <dgm:cxn modelId="{6CA9A7FC-66B5-5A4C-8113-85B5A5E774FA}" type="presOf" srcId="{AC35ECA8-78CB-4425-9D68-331E86C9F263}" destId="{3171954C-3439-8D43-9A56-FB6668B414E1}" srcOrd="0" destOrd="0" presId="urn:microsoft.com/office/officeart/2008/layout/LinedList"/>
    <dgm:cxn modelId="{D4B7441A-6595-2B42-A381-F1B2BC75C50E}" type="presParOf" srcId="{EFF63391-483A-4F4F-BE39-A59D483D48FD}" destId="{A3F97653-A61E-6B4F-A9BB-C07836D6755D}" srcOrd="0" destOrd="0" presId="urn:microsoft.com/office/officeart/2008/layout/LinedList"/>
    <dgm:cxn modelId="{E7C21636-B0FB-2F45-93B3-7FAB62743C4E}" type="presParOf" srcId="{EFF63391-483A-4F4F-BE39-A59D483D48FD}" destId="{FF02E65F-F43D-4747-A040-0D42CE3AD058}" srcOrd="1" destOrd="0" presId="urn:microsoft.com/office/officeart/2008/layout/LinedList"/>
    <dgm:cxn modelId="{59D0D75B-41D0-5E42-BE13-7FE0683F40E2}" type="presParOf" srcId="{FF02E65F-F43D-4747-A040-0D42CE3AD058}" destId="{05AC7EC0-CD14-524D-935D-622F01DC81F9}" srcOrd="0" destOrd="0" presId="urn:microsoft.com/office/officeart/2008/layout/LinedList"/>
    <dgm:cxn modelId="{FC1440CA-11A2-6A49-96E2-15B9446C7B39}" type="presParOf" srcId="{FF02E65F-F43D-4747-A040-0D42CE3AD058}" destId="{3D321E48-4DAC-6249-8502-24BF162A6D1A}" srcOrd="1" destOrd="0" presId="urn:microsoft.com/office/officeart/2008/layout/LinedList"/>
    <dgm:cxn modelId="{6255B8AF-0F2B-AE43-A2AE-7DE8648E47E2}" type="presParOf" srcId="{EFF63391-483A-4F4F-BE39-A59D483D48FD}" destId="{2335FDB7-DB36-834A-B521-CA6D00CB736E}" srcOrd="2" destOrd="0" presId="urn:microsoft.com/office/officeart/2008/layout/LinedList"/>
    <dgm:cxn modelId="{EE3ABAB5-B26B-244B-9583-D23B304BF880}" type="presParOf" srcId="{EFF63391-483A-4F4F-BE39-A59D483D48FD}" destId="{431C6DC7-9D8B-7F4F-A9B2-37D6C59368FE}" srcOrd="3" destOrd="0" presId="urn:microsoft.com/office/officeart/2008/layout/LinedList"/>
    <dgm:cxn modelId="{559EBA60-169B-2645-9B5D-A0F094B9F086}" type="presParOf" srcId="{431C6DC7-9D8B-7F4F-A9B2-37D6C59368FE}" destId="{3171954C-3439-8D43-9A56-FB6668B414E1}" srcOrd="0" destOrd="0" presId="urn:microsoft.com/office/officeart/2008/layout/LinedList"/>
    <dgm:cxn modelId="{8023F45A-811F-1F4B-8E8A-56F7025D0B3D}" type="presParOf" srcId="{431C6DC7-9D8B-7F4F-A9B2-37D6C59368FE}" destId="{E49CAC86-618D-7142-BCFA-010EF2D66EDC}" srcOrd="1" destOrd="0" presId="urn:microsoft.com/office/officeart/2008/layout/LinedList"/>
    <dgm:cxn modelId="{7AA0B63D-899F-904B-888C-9FAD83BDF7D2}" type="presParOf" srcId="{EFF63391-483A-4F4F-BE39-A59D483D48FD}" destId="{D897B722-B4D5-E44F-A7A5-DC1116D97C88}" srcOrd="4" destOrd="0" presId="urn:microsoft.com/office/officeart/2008/layout/LinedList"/>
    <dgm:cxn modelId="{01580BFC-4F64-C44B-8CA4-F0A4FA2F2A40}" type="presParOf" srcId="{EFF63391-483A-4F4F-BE39-A59D483D48FD}" destId="{9784F372-1F16-A047-BC8C-577858482A5E}" srcOrd="5" destOrd="0" presId="urn:microsoft.com/office/officeart/2008/layout/LinedList"/>
    <dgm:cxn modelId="{2BB5D884-332D-9F4A-A876-3854DB9A820A}" type="presParOf" srcId="{9784F372-1F16-A047-BC8C-577858482A5E}" destId="{F3B18D94-94ED-644C-967F-80E907C7F0D2}" srcOrd="0" destOrd="0" presId="urn:microsoft.com/office/officeart/2008/layout/LinedList"/>
    <dgm:cxn modelId="{8994767F-ECFA-4343-AC5F-ED169F400BEB}" type="presParOf" srcId="{9784F372-1F16-A047-BC8C-577858482A5E}" destId="{CF18BB75-74E6-2C4D-9F3E-62FF70E2C245}" srcOrd="1" destOrd="0" presId="urn:microsoft.com/office/officeart/2008/layout/LinedList"/>
    <dgm:cxn modelId="{8F131F13-05E9-B948-A07B-CB5BFBEF51A1}" type="presParOf" srcId="{EFF63391-483A-4F4F-BE39-A59D483D48FD}" destId="{154A184E-CADE-0341-995B-CF0D3639C3DE}" srcOrd="6" destOrd="0" presId="urn:microsoft.com/office/officeart/2008/layout/LinedList"/>
    <dgm:cxn modelId="{324FF28E-A161-AA45-B95B-38ED6EF7A2DC}" type="presParOf" srcId="{EFF63391-483A-4F4F-BE39-A59D483D48FD}" destId="{4671E3E6-B26D-2448-BF9C-3B9574D985E0}" srcOrd="7" destOrd="0" presId="urn:microsoft.com/office/officeart/2008/layout/LinedList"/>
    <dgm:cxn modelId="{20C71252-B082-0147-9D31-D800B93D4C24}" type="presParOf" srcId="{4671E3E6-B26D-2448-BF9C-3B9574D985E0}" destId="{61AAF835-A313-C040-A91B-FF424EBAC5B5}" srcOrd="0" destOrd="0" presId="urn:microsoft.com/office/officeart/2008/layout/LinedList"/>
    <dgm:cxn modelId="{80496F1B-8B41-764F-9C4D-66C77FE41CE1}" type="presParOf" srcId="{4671E3E6-B26D-2448-BF9C-3B9574D985E0}" destId="{E001B3B8-6042-5B47-B25F-728ADB077F9A}" srcOrd="1" destOrd="0" presId="urn:microsoft.com/office/officeart/2008/layout/LinedList"/>
    <dgm:cxn modelId="{40B6B21C-B6C5-6C4E-ACA9-285C8D9E1349}" type="presParOf" srcId="{EFF63391-483A-4F4F-BE39-A59D483D48FD}" destId="{5AB559DC-000C-7B4E-BA01-5385A8FBFAE3}" srcOrd="8" destOrd="0" presId="urn:microsoft.com/office/officeart/2008/layout/LinedList"/>
    <dgm:cxn modelId="{21837134-97D7-7148-9512-E9A7E2E70259}" type="presParOf" srcId="{EFF63391-483A-4F4F-BE39-A59D483D48FD}" destId="{1B58C317-759D-AD42-A7CB-23A00E9001E2}" srcOrd="9" destOrd="0" presId="urn:microsoft.com/office/officeart/2008/layout/LinedList"/>
    <dgm:cxn modelId="{E8AD1E59-074D-7C44-AB4D-C5701D09DC9D}" type="presParOf" srcId="{1B58C317-759D-AD42-A7CB-23A00E9001E2}" destId="{A9904415-CB5E-1543-AC88-36B6C7488E7D}" srcOrd="0" destOrd="0" presId="urn:microsoft.com/office/officeart/2008/layout/LinedList"/>
    <dgm:cxn modelId="{39B5C4D1-2366-384A-B954-0A41D1D930E7}" type="presParOf" srcId="{1B58C317-759D-AD42-A7CB-23A00E9001E2}" destId="{8749D4B2-C3F0-0546-A444-99B36ECBCC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0FD94-6C98-4283-93DD-B110416671F6}"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1072F9EE-29FC-48CF-8405-6D410A63ED87}">
      <dgm:prSet custT="1"/>
      <dgm:spPr/>
      <dgm:t>
        <a:bodyPr/>
        <a:lstStyle/>
        <a:p>
          <a:r>
            <a:rPr lang="en-US" sz="1300" dirty="0"/>
            <a:t>5</a:t>
          </a:r>
          <a:r>
            <a:rPr lang="en-US" sz="1800" dirty="0"/>
            <a:t>. Policy Compliance: </a:t>
          </a:r>
        </a:p>
      </dgm:t>
    </dgm:pt>
    <dgm:pt modelId="{3FF6FB82-38E0-4212-96E1-F230E816B9E9}" type="parTrans" cxnId="{36189884-BBD2-4840-88E6-7295E4CF2C5E}">
      <dgm:prSet/>
      <dgm:spPr/>
      <dgm:t>
        <a:bodyPr/>
        <a:lstStyle/>
        <a:p>
          <a:endParaRPr lang="en-US"/>
        </a:p>
      </dgm:t>
    </dgm:pt>
    <dgm:pt modelId="{BF6A6A0D-F0BB-4CEB-8F94-67F2BABB200E}" type="sibTrans" cxnId="{36189884-BBD2-4840-88E6-7295E4CF2C5E}">
      <dgm:prSet/>
      <dgm:spPr/>
      <dgm:t>
        <a:bodyPr/>
        <a:lstStyle/>
        <a:p>
          <a:endParaRPr lang="en-US"/>
        </a:p>
      </dgm:t>
    </dgm:pt>
    <dgm:pt modelId="{AB0FBB17-0E49-485F-9316-DD73322C2C82}">
      <dgm:prSet/>
      <dgm:spPr/>
      <dgm:t>
        <a:bodyPr/>
        <a:lstStyle/>
        <a:p>
          <a:r>
            <a:rPr lang="en-US" dirty="0"/>
            <a:t>All ABC Corporation employees agree upon signing a contract to have their BYOD centrally managed and partially controlled through IT to keep themselves and the company safe from risk. Intrusion detection tools will be installed automatically on all devices and only to be used upon suspicion if your BYOD is being used outside of work purposes. All internal and external audits must be handled accordingly through the IT and Legal Departments at any time. </a:t>
          </a:r>
        </a:p>
      </dgm:t>
    </dgm:pt>
    <dgm:pt modelId="{C8E979C5-A766-4192-ACDE-3836F26FFC72}" type="parTrans" cxnId="{51EF5498-FA4F-4926-B28D-A913E5D67401}">
      <dgm:prSet/>
      <dgm:spPr/>
      <dgm:t>
        <a:bodyPr/>
        <a:lstStyle/>
        <a:p>
          <a:endParaRPr lang="en-US"/>
        </a:p>
      </dgm:t>
    </dgm:pt>
    <dgm:pt modelId="{623E5BAC-FC78-4FE0-96FC-F8D3A4554990}" type="sibTrans" cxnId="{51EF5498-FA4F-4926-B28D-A913E5D67401}">
      <dgm:prSet/>
      <dgm:spPr/>
      <dgm:t>
        <a:bodyPr/>
        <a:lstStyle/>
        <a:p>
          <a:endParaRPr lang="en-US"/>
        </a:p>
      </dgm:t>
    </dgm:pt>
    <dgm:pt modelId="{81D91BA3-65F4-4970-9D1B-ABC93DEAB33A}">
      <dgm:prSet/>
      <dgm:spPr/>
      <dgm:t>
        <a:bodyPr/>
        <a:lstStyle/>
        <a:p>
          <a:r>
            <a:rPr lang="en-US" dirty="0"/>
            <a:t>Any employee not following security policy and procedure will result in a two-step disciplinary action, one written warning, and termination from the company due to breach of contract, with the possibility of legal action being taken against them. IT will erase any work-related information about the employer’s BYOD and wipe clean remotely. </a:t>
          </a:r>
        </a:p>
      </dgm:t>
    </dgm:pt>
    <dgm:pt modelId="{32CAC924-B902-4D41-B244-5EA0F0848106}" type="parTrans" cxnId="{D595DD8B-19FD-4DA0-8D86-E40563AF887F}">
      <dgm:prSet/>
      <dgm:spPr/>
      <dgm:t>
        <a:bodyPr/>
        <a:lstStyle/>
        <a:p>
          <a:endParaRPr lang="en-US"/>
        </a:p>
      </dgm:t>
    </dgm:pt>
    <dgm:pt modelId="{D834394B-264A-4501-BFCA-C9EACB5A3508}" type="sibTrans" cxnId="{D595DD8B-19FD-4DA0-8D86-E40563AF887F}">
      <dgm:prSet/>
      <dgm:spPr/>
      <dgm:t>
        <a:bodyPr/>
        <a:lstStyle/>
        <a:p>
          <a:endParaRPr lang="en-US"/>
        </a:p>
      </dgm:t>
    </dgm:pt>
    <dgm:pt modelId="{8C2139D1-376A-420D-9385-808CEBD8411D}">
      <dgm:prSet/>
      <dgm:spPr/>
      <dgm:t>
        <a:bodyPr/>
        <a:lstStyle/>
        <a:p>
          <a:r>
            <a:rPr lang="en-US" dirty="0"/>
            <a:t>6. Related Standards, Policies, and Processes:  </a:t>
          </a:r>
        </a:p>
      </dgm:t>
    </dgm:pt>
    <dgm:pt modelId="{A77F3F24-A8B5-4373-A321-65230132CCEF}" type="parTrans" cxnId="{5D387A7A-7C4E-41C6-9041-84444E64AD85}">
      <dgm:prSet/>
      <dgm:spPr/>
      <dgm:t>
        <a:bodyPr/>
        <a:lstStyle/>
        <a:p>
          <a:endParaRPr lang="en-US"/>
        </a:p>
      </dgm:t>
    </dgm:pt>
    <dgm:pt modelId="{EEAF7C88-DF3D-474A-81A8-DC8B12A15EA1}" type="sibTrans" cxnId="{5D387A7A-7C4E-41C6-9041-84444E64AD85}">
      <dgm:prSet/>
      <dgm:spPr/>
      <dgm:t>
        <a:bodyPr/>
        <a:lstStyle/>
        <a:p>
          <a:endParaRPr lang="en-US"/>
        </a:p>
      </dgm:t>
    </dgm:pt>
    <dgm:pt modelId="{C819D77E-611B-40D2-B184-6C93203A4A1A}">
      <dgm:prSet/>
      <dgm:spPr/>
      <dgm:t>
        <a:bodyPr/>
        <a:lstStyle/>
        <a:p>
          <a:r>
            <a:rPr lang="en-US"/>
            <a:t>In the case of working in environments such as medical or psychiatric facilities, ABC Corporation will implement HIPPA policies, procedures, and standards due to patient and hospital confidentiality.  PCI-DSS policies, standards, and procedures will secure all patients’ credit information for secure safety measures. </a:t>
          </a:r>
        </a:p>
      </dgm:t>
    </dgm:pt>
    <dgm:pt modelId="{CAA3ADE7-69A7-4835-8D2A-429468233995}" type="parTrans" cxnId="{3B76BBC4-47B8-4E98-8132-412CF03EF431}">
      <dgm:prSet/>
      <dgm:spPr/>
      <dgm:t>
        <a:bodyPr/>
        <a:lstStyle/>
        <a:p>
          <a:endParaRPr lang="en-US"/>
        </a:p>
      </dgm:t>
    </dgm:pt>
    <dgm:pt modelId="{7E3391A1-2D55-4982-A193-05E85FE97B52}" type="sibTrans" cxnId="{3B76BBC4-47B8-4E98-8132-412CF03EF431}">
      <dgm:prSet/>
      <dgm:spPr/>
      <dgm:t>
        <a:bodyPr/>
        <a:lstStyle/>
        <a:p>
          <a:endParaRPr lang="en-US"/>
        </a:p>
      </dgm:t>
    </dgm:pt>
    <dgm:pt modelId="{C8B65781-112A-754D-AF5A-4BA262055124}" type="pres">
      <dgm:prSet presAssocID="{2E00FD94-6C98-4283-93DD-B110416671F6}" presName="vert0" presStyleCnt="0">
        <dgm:presLayoutVars>
          <dgm:dir/>
          <dgm:animOne val="branch"/>
          <dgm:animLvl val="lvl"/>
        </dgm:presLayoutVars>
      </dgm:prSet>
      <dgm:spPr/>
    </dgm:pt>
    <dgm:pt modelId="{98803B16-D476-6A49-95FB-8083395F7CAE}" type="pres">
      <dgm:prSet presAssocID="{1072F9EE-29FC-48CF-8405-6D410A63ED87}" presName="thickLine" presStyleLbl="alignNode1" presStyleIdx="0" presStyleCnt="5" custLinFactY="-100000" custLinFactNeighborY="-138635"/>
      <dgm:spPr/>
    </dgm:pt>
    <dgm:pt modelId="{12E94FB1-A129-D248-A58A-85EEDB684F6F}" type="pres">
      <dgm:prSet presAssocID="{1072F9EE-29FC-48CF-8405-6D410A63ED87}" presName="horz1" presStyleCnt="0"/>
      <dgm:spPr/>
    </dgm:pt>
    <dgm:pt modelId="{1389448C-A5A0-3741-9BD3-B9C18C260DE2}" type="pres">
      <dgm:prSet presAssocID="{1072F9EE-29FC-48CF-8405-6D410A63ED87}" presName="tx1" presStyleLbl="revTx" presStyleIdx="0" presStyleCnt="5"/>
      <dgm:spPr/>
    </dgm:pt>
    <dgm:pt modelId="{46CD32E9-5CB9-AE4F-AC38-308026660410}" type="pres">
      <dgm:prSet presAssocID="{1072F9EE-29FC-48CF-8405-6D410A63ED87}" presName="vert1" presStyleCnt="0"/>
      <dgm:spPr/>
    </dgm:pt>
    <dgm:pt modelId="{BE2CA017-78A1-9B40-ABF8-DFDE190664C4}" type="pres">
      <dgm:prSet presAssocID="{AB0FBB17-0E49-485F-9316-DD73322C2C82}" presName="thickLine" presStyleLbl="alignNode1" presStyleIdx="1" presStyleCnt="5"/>
      <dgm:spPr/>
    </dgm:pt>
    <dgm:pt modelId="{C78C6BAF-7A5E-6640-A21D-1E94B110C058}" type="pres">
      <dgm:prSet presAssocID="{AB0FBB17-0E49-485F-9316-DD73322C2C82}" presName="horz1" presStyleCnt="0"/>
      <dgm:spPr/>
    </dgm:pt>
    <dgm:pt modelId="{361408D9-5A81-BF49-ADA5-5DC65ED9714B}" type="pres">
      <dgm:prSet presAssocID="{AB0FBB17-0E49-485F-9316-DD73322C2C82}" presName="tx1" presStyleLbl="revTx" presStyleIdx="1" presStyleCnt="5" custLinFactNeighborY="-1350"/>
      <dgm:spPr/>
    </dgm:pt>
    <dgm:pt modelId="{DBC97E3C-C482-4D46-AC4F-17754843BCEB}" type="pres">
      <dgm:prSet presAssocID="{AB0FBB17-0E49-485F-9316-DD73322C2C82}" presName="vert1" presStyleCnt="0"/>
      <dgm:spPr/>
    </dgm:pt>
    <dgm:pt modelId="{70367515-263A-474E-83AB-F14C12DC4A12}" type="pres">
      <dgm:prSet presAssocID="{81D91BA3-65F4-4970-9D1B-ABC93DEAB33A}" presName="thickLine" presStyleLbl="alignNode1" presStyleIdx="2" presStyleCnt="5"/>
      <dgm:spPr/>
    </dgm:pt>
    <dgm:pt modelId="{56DA1694-AD28-744F-9631-7C98B55827E9}" type="pres">
      <dgm:prSet presAssocID="{81D91BA3-65F4-4970-9D1B-ABC93DEAB33A}" presName="horz1" presStyleCnt="0"/>
      <dgm:spPr/>
    </dgm:pt>
    <dgm:pt modelId="{22AC95AD-7FBE-0E48-8C7B-CFA0886238AE}" type="pres">
      <dgm:prSet presAssocID="{81D91BA3-65F4-4970-9D1B-ABC93DEAB33A}" presName="tx1" presStyleLbl="revTx" presStyleIdx="2" presStyleCnt="5" custLinFactNeighborY="33734"/>
      <dgm:spPr/>
    </dgm:pt>
    <dgm:pt modelId="{A01D016F-C88C-6F40-9E98-E1F575467546}" type="pres">
      <dgm:prSet presAssocID="{81D91BA3-65F4-4970-9D1B-ABC93DEAB33A}" presName="vert1" presStyleCnt="0"/>
      <dgm:spPr/>
    </dgm:pt>
    <dgm:pt modelId="{B9A83D81-D036-214F-892A-D3F52951EB95}" type="pres">
      <dgm:prSet presAssocID="{8C2139D1-376A-420D-9385-808CEBD8411D}" presName="thickLine" presStyleLbl="alignNode1" presStyleIdx="3" presStyleCnt="5" custLinFactNeighborY="31036"/>
      <dgm:spPr/>
    </dgm:pt>
    <dgm:pt modelId="{C854D5D3-6BDE-6D4A-8B56-18D0A02C4B09}" type="pres">
      <dgm:prSet presAssocID="{8C2139D1-376A-420D-9385-808CEBD8411D}" presName="horz1" presStyleCnt="0"/>
      <dgm:spPr/>
    </dgm:pt>
    <dgm:pt modelId="{7B1435E3-578F-CB41-9EF9-7A9907B54996}" type="pres">
      <dgm:prSet presAssocID="{8C2139D1-376A-420D-9385-808CEBD8411D}" presName="tx1" presStyleLbl="revTx" presStyleIdx="3" presStyleCnt="5" custLinFactNeighborY="36433"/>
      <dgm:spPr/>
    </dgm:pt>
    <dgm:pt modelId="{C2C067C9-214F-E64B-A689-0445EBA6D49F}" type="pres">
      <dgm:prSet presAssocID="{8C2139D1-376A-420D-9385-808CEBD8411D}" presName="vert1" presStyleCnt="0"/>
      <dgm:spPr/>
    </dgm:pt>
    <dgm:pt modelId="{F866CA08-622C-F144-A79B-CCE06C093417}" type="pres">
      <dgm:prSet presAssocID="{C819D77E-611B-40D2-B184-6C93203A4A1A}" presName="thickLine" presStyleLbl="alignNode1" presStyleIdx="4" presStyleCnt="5"/>
      <dgm:spPr/>
    </dgm:pt>
    <dgm:pt modelId="{C3E32772-4546-DE4E-9F80-5288E94D8A2B}" type="pres">
      <dgm:prSet presAssocID="{C819D77E-611B-40D2-B184-6C93203A4A1A}" presName="horz1" presStyleCnt="0"/>
      <dgm:spPr/>
    </dgm:pt>
    <dgm:pt modelId="{5988040B-F95B-3144-80D8-81821F90216D}" type="pres">
      <dgm:prSet presAssocID="{C819D77E-611B-40D2-B184-6C93203A4A1A}" presName="tx1" presStyleLbl="revTx" presStyleIdx="4" presStyleCnt="5"/>
      <dgm:spPr/>
    </dgm:pt>
    <dgm:pt modelId="{8C79EAC0-BFC1-6D41-A645-5318D1F5449A}" type="pres">
      <dgm:prSet presAssocID="{C819D77E-611B-40D2-B184-6C93203A4A1A}" presName="vert1" presStyleCnt="0"/>
      <dgm:spPr/>
    </dgm:pt>
  </dgm:ptLst>
  <dgm:cxnLst>
    <dgm:cxn modelId="{BB2F5B58-536A-FB43-ADD2-6F084B41ABF6}" type="presOf" srcId="{81D91BA3-65F4-4970-9D1B-ABC93DEAB33A}" destId="{22AC95AD-7FBE-0E48-8C7B-CFA0886238AE}" srcOrd="0" destOrd="0" presId="urn:microsoft.com/office/officeart/2008/layout/LinedList"/>
    <dgm:cxn modelId="{5D387A7A-7C4E-41C6-9041-84444E64AD85}" srcId="{2E00FD94-6C98-4283-93DD-B110416671F6}" destId="{8C2139D1-376A-420D-9385-808CEBD8411D}" srcOrd="3" destOrd="0" parTransId="{A77F3F24-A8B5-4373-A321-65230132CCEF}" sibTransId="{EEAF7C88-DF3D-474A-81A8-DC8B12A15EA1}"/>
    <dgm:cxn modelId="{FA4FFD83-63E2-8B49-A957-6A65C47387E0}" type="presOf" srcId="{C819D77E-611B-40D2-B184-6C93203A4A1A}" destId="{5988040B-F95B-3144-80D8-81821F90216D}" srcOrd="0" destOrd="0" presId="urn:microsoft.com/office/officeart/2008/layout/LinedList"/>
    <dgm:cxn modelId="{36189884-BBD2-4840-88E6-7295E4CF2C5E}" srcId="{2E00FD94-6C98-4283-93DD-B110416671F6}" destId="{1072F9EE-29FC-48CF-8405-6D410A63ED87}" srcOrd="0" destOrd="0" parTransId="{3FF6FB82-38E0-4212-96E1-F230E816B9E9}" sibTransId="{BF6A6A0D-F0BB-4CEB-8F94-67F2BABB200E}"/>
    <dgm:cxn modelId="{D595DD8B-19FD-4DA0-8D86-E40563AF887F}" srcId="{2E00FD94-6C98-4283-93DD-B110416671F6}" destId="{81D91BA3-65F4-4970-9D1B-ABC93DEAB33A}" srcOrd="2" destOrd="0" parTransId="{32CAC924-B902-4D41-B244-5EA0F0848106}" sibTransId="{D834394B-264A-4501-BFCA-C9EACB5A3508}"/>
    <dgm:cxn modelId="{51EF5498-FA4F-4926-B28D-A913E5D67401}" srcId="{2E00FD94-6C98-4283-93DD-B110416671F6}" destId="{AB0FBB17-0E49-485F-9316-DD73322C2C82}" srcOrd="1" destOrd="0" parTransId="{C8E979C5-A766-4192-ACDE-3836F26FFC72}" sibTransId="{623E5BAC-FC78-4FE0-96FC-F8D3A4554990}"/>
    <dgm:cxn modelId="{61D1AEA2-AF6E-CF4D-B461-47CA20CD3C32}" type="presOf" srcId="{1072F9EE-29FC-48CF-8405-6D410A63ED87}" destId="{1389448C-A5A0-3741-9BD3-B9C18C260DE2}" srcOrd="0" destOrd="0" presId="urn:microsoft.com/office/officeart/2008/layout/LinedList"/>
    <dgm:cxn modelId="{3B76BBC4-47B8-4E98-8132-412CF03EF431}" srcId="{2E00FD94-6C98-4283-93DD-B110416671F6}" destId="{C819D77E-611B-40D2-B184-6C93203A4A1A}" srcOrd="4" destOrd="0" parTransId="{CAA3ADE7-69A7-4835-8D2A-429468233995}" sibTransId="{7E3391A1-2D55-4982-A193-05E85FE97B52}"/>
    <dgm:cxn modelId="{B0FBADD8-41A6-CE40-ADF4-D26B238E5A52}" type="presOf" srcId="{2E00FD94-6C98-4283-93DD-B110416671F6}" destId="{C8B65781-112A-754D-AF5A-4BA262055124}" srcOrd="0" destOrd="0" presId="urn:microsoft.com/office/officeart/2008/layout/LinedList"/>
    <dgm:cxn modelId="{F6169DDF-EC35-2847-8360-9CC3D55A9216}" type="presOf" srcId="{8C2139D1-376A-420D-9385-808CEBD8411D}" destId="{7B1435E3-578F-CB41-9EF9-7A9907B54996}" srcOrd="0" destOrd="0" presId="urn:microsoft.com/office/officeart/2008/layout/LinedList"/>
    <dgm:cxn modelId="{E719CFF0-5586-7A49-9F40-40D43AD3E386}" type="presOf" srcId="{AB0FBB17-0E49-485F-9316-DD73322C2C82}" destId="{361408D9-5A81-BF49-ADA5-5DC65ED9714B}" srcOrd="0" destOrd="0" presId="urn:microsoft.com/office/officeart/2008/layout/LinedList"/>
    <dgm:cxn modelId="{64EFA757-8C24-8348-A2C7-553CB9E711FB}" type="presParOf" srcId="{C8B65781-112A-754D-AF5A-4BA262055124}" destId="{98803B16-D476-6A49-95FB-8083395F7CAE}" srcOrd="0" destOrd="0" presId="urn:microsoft.com/office/officeart/2008/layout/LinedList"/>
    <dgm:cxn modelId="{77CC7E47-B581-4E4A-A1D1-EBD01E6B4483}" type="presParOf" srcId="{C8B65781-112A-754D-AF5A-4BA262055124}" destId="{12E94FB1-A129-D248-A58A-85EEDB684F6F}" srcOrd="1" destOrd="0" presId="urn:microsoft.com/office/officeart/2008/layout/LinedList"/>
    <dgm:cxn modelId="{6B1AA638-4E97-8440-AD18-1A7E3357161E}" type="presParOf" srcId="{12E94FB1-A129-D248-A58A-85EEDB684F6F}" destId="{1389448C-A5A0-3741-9BD3-B9C18C260DE2}" srcOrd="0" destOrd="0" presId="urn:microsoft.com/office/officeart/2008/layout/LinedList"/>
    <dgm:cxn modelId="{06AE4AAC-F781-9149-8EBA-CD0F9D94E1C6}" type="presParOf" srcId="{12E94FB1-A129-D248-A58A-85EEDB684F6F}" destId="{46CD32E9-5CB9-AE4F-AC38-308026660410}" srcOrd="1" destOrd="0" presId="urn:microsoft.com/office/officeart/2008/layout/LinedList"/>
    <dgm:cxn modelId="{CEDEB802-B903-8A4D-944D-2CF6DBEB1D58}" type="presParOf" srcId="{C8B65781-112A-754D-AF5A-4BA262055124}" destId="{BE2CA017-78A1-9B40-ABF8-DFDE190664C4}" srcOrd="2" destOrd="0" presId="urn:microsoft.com/office/officeart/2008/layout/LinedList"/>
    <dgm:cxn modelId="{A409E1A0-AF92-3D47-9A7D-10386CDF5D37}" type="presParOf" srcId="{C8B65781-112A-754D-AF5A-4BA262055124}" destId="{C78C6BAF-7A5E-6640-A21D-1E94B110C058}" srcOrd="3" destOrd="0" presId="urn:microsoft.com/office/officeart/2008/layout/LinedList"/>
    <dgm:cxn modelId="{C5B498B4-A8A9-6F4F-A501-F7098EDB5907}" type="presParOf" srcId="{C78C6BAF-7A5E-6640-A21D-1E94B110C058}" destId="{361408D9-5A81-BF49-ADA5-5DC65ED9714B}" srcOrd="0" destOrd="0" presId="urn:microsoft.com/office/officeart/2008/layout/LinedList"/>
    <dgm:cxn modelId="{36A41F4C-A9BD-F946-8C8E-0959FDE2B7CF}" type="presParOf" srcId="{C78C6BAF-7A5E-6640-A21D-1E94B110C058}" destId="{DBC97E3C-C482-4D46-AC4F-17754843BCEB}" srcOrd="1" destOrd="0" presId="urn:microsoft.com/office/officeart/2008/layout/LinedList"/>
    <dgm:cxn modelId="{9B4D30E1-BD3E-3D47-8962-DD5FE831E63A}" type="presParOf" srcId="{C8B65781-112A-754D-AF5A-4BA262055124}" destId="{70367515-263A-474E-83AB-F14C12DC4A12}" srcOrd="4" destOrd="0" presId="urn:microsoft.com/office/officeart/2008/layout/LinedList"/>
    <dgm:cxn modelId="{BA58D9E0-40EE-9449-9E3A-07EDEA0E9FA6}" type="presParOf" srcId="{C8B65781-112A-754D-AF5A-4BA262055124}" destId="{56DA1694-AD28-744F-9631-7C98B55827E9}" srcOrd="5" destOrd="0" presId="urn:microsoft.com/office/officeart/2008/layout/LinedList"/>
    <dgm:cxn modelId="{C2C76B09-F89D-4B49-9093-6846213F07AC}" type="presParOf" srcId="{56DA1694-AD28-744F-9631-7C98B55827E9}" destId="{22AC95AD-7FBE-0E48-8C7B-CFA0886238AE}" srcOrd="0" destOrd="0" presId="urn:microsoft.com/office/officeart/2008/layout/LinedList"/>
    <dgm:cxn modelId="{1F1F658C-045C-4846-BB8E-348F9EE8AB93}" type="presParOf" srcId="{56DA1694-AD28-744F-9631-7C98B55827E9}" destId="{A01D016F-C88C-6F40-9E98-E1F575467546}" srcOrd="1" destOrd="0" presId="urn:microsoft.com/office/officeart/2008/layout/LinedList"/>
    <dgm:cxn modelId="{290A6F91-DC53-884B-8DDF-FBBACE9E8622}" type="presParOf" srcId="{C8B65781-112A-754D-AF5A-4BA262055124}" destId="{B9A83D81-D036-214F-892A-D3F52951EB95}" srcOrd="6" destOrd="0" presId="urn:microsoft.com/office/officeart/2008/layout/LinedList"/>
    <dgm:cxn modelId="{B201EB3D-C3BB-3D42-8B3F-80DE31F5017A}" type="presParOf" srcId="{C8B65781-112A-754D-AF5A-4BA262055124}" destId="{C854D5D3-6BDE-6D4A-8B56-18D0A02C4B09}" srcOrd="7" destOrd="0" presId="urn:microsoft.com/office/officeart/2008/layout/LinedList"/>
    <dgm:cxn modelId="{F56D2B72-D754-BE45-BB12-3513C9CDF5F0}" type="presParOf" srcId="{C854D5D3-6BDE-6D4A-8B56-18D0A02C4B09}" destId="{7B1435E3-578F-CB41-9EF9-7A9907B54996}" srcOrd="0" destOrd="0" presId="urn:microsoft.com/office/officeart/2008/layout/LinedList"/>
    <dgm:cxn modelId="{997FCF32-E65E-544F-A874-AD505E0F289B}" type="presParOf" srcId="{C854D5D3-6BDE-6D4A-8B56-18D0A02C4B09}" destId="{C2C067C9-214F-E64B-A689-0445EBA6D49F}" srcOrd="1" destOrd="0" presId="urn:microsoft.com/office/officeart/2008/layout/LinedList"/>
    <dgm:cxn modelId="{A1E21F2D-BD30-3144-9DCC-073C34D81F66}" type="presParOf" srcId="{C8B65781-112A-754D-AF5A-4BA262055124}" destId="{F866CA08-622C-F144-A79B-CCE06C093417}" srcOrd="8" destOrd="0" presId="urn:microsoft.com/office/officeart/2008/layout/LinedList"/>
    <dgm:cxn modelId="{AA051A5E-D3C1-A543-B586-4F8A0F6E66D2}" type="presParOf" srcId="{C8B65781-112A-754D-AF5A-4BA262055124}" destId="{C3E32772-4546-DE4E-9F80-5288E94D8A2B}" srcOrd="9" destOrd="0" presId="urn:microsoft.com/office/officeart/2008/layout/LinedList"/>
    <dgm:cxn modelId="{5E7DEB38-C399-B248-934C-6CC953C9723A}" type="presParOf" srcId="{C3E32772-4546-DE4E-9F80-5288E94D8A2B}" destId="{5988040B-F95B-3144-80D8-81821F90216D}" srcOrd="0" destOrd="0" presId="urn:microsoft.com/office/officeart/2008/layout/LinedList"/>
    <dgm:cxn modelId="{B3721E7B-61AC-A44E-AB8E-B6753D6D87F5}" type="presParOf" srcId="{C3E32772-4546-DE4E-9F80-5288E94D8A2B}" destId="{8C79EAC0-BFC1-6D41-A645-5318D1F544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BC274-2D8B-4704-9A3F-0A2ECD2ED4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F5F88CB-CD5C-4858-BC28-003FC84DE2E1}">
      <dgm:prSet custT="1"/>
      <dgm:spPr/>
      <dgm:t>
        <a:bodyPr/>
        <a:lstStyle/>
        <a:p>
          <a:r>
            <a:rPr lang="en-US" sz="2400" dirty="0"/>
            <a:t>7. Definitions and Terms: </a:t>
          </a:r>
        </a:p>
      </dgm:t>
    </dgm:pt>
    <dgm:pt modelId="{16767BA2-78E5-42CE-AA33-C2162D7BA389}" type="parTrans" cxnId="{911BA896-2FB7-4618-B07F-14F8CA60A6BB}">
      <dgm:prSet/>
      <dgm:spPr/>
      <dgm:t>
        <a:bodyPr/>
        <a:lstStyle/>
        <a:p>
          <a:endParaRPr lang="en-US"/>
        </a:p>
      </dgm:t>
    </dgm:pt>
    <dgm:pt modelId="{31A3622C-CEFF-420C-BD8B-B0A8758D224D}" type="sibTrans" cxnId="{911BA896-2FB7-4618-B07F-14F8CA60A6BB}">
      <dgm:prSet/>
      <dgm:spPr/>
      <dgm:t>
        <a:bodyPr/>
        <a:lstStyle/>
        <a:p>
          <a:endParaRPr lang="en-US"/>
        </a:p>
      </dgm:t>
    </dgm:pt>
    <dgm:pt modelId="{6C91300C-87CB-46A3-8DE6-459B325DB1A4}">
      <dgm:prSet custT="1"/>
      <dgm:spPr/>
      <dgm:t>
        <a:bodyPr/>
        <a:lstStyle/>
        <a:p>
          <a:r>
            <a:rPr lang="en-US" sz="1600" dirty="0"/>
            <a:t>Think of terms such as BYOD, mobile devices, and CIA. Define them here</a:t>
          </a:r>
        </a:p>
      </dgm:t>
    </dgm:pt>
    <dgm:pt modelId="{3672716C-920F-4F52-A557-2A5ADB3B30D1}" type="parTrans" cxnId="{19F2A1E3-9A87-4752-A5FC-962B08772A56}">
      <dgm:prSet/>
      <dgm:spPr/>
      <dgm:t>
        <a:bodyPr/>
        <a:lstStyle/>
        <a:p>
          <a:endParaRPr lang="en-US"/>
        </a:p>
      </dgm:t>
    </dgm:pt>
    <dgm:pt modelId="{D9ACE3EF-C394-4059-AAB3-A8DBF20265E5}" type="sibTrans" cxnId="{19F2A1E3-9A87-4752-A5FC-962B08772A56}">
      <dgm:prSet/>
      <dgm:spPr/>
      <dgm:t>
        <a:bodyPr/>
        <a:lstStyle/>
        <a:p>
          <a:endParaRPr lang="en-US"/>
        </a:p>
      </dgm:t>
    </dgm:pt>
    <dgm:pt modelId="{EE6FEAFC-70A3-4B0A-8D44-8E9C1B3434B1}">
      <dgm:prSet custT="1"/>
      <dgm:spPr/>
      <dgm:t>
        <a:bodyPr/>
        <a:lstStyle/>
        <a:p>
          <a:r>
            <a:rPr lang="en-US" sz="1600" dirty="0"/>
            <a:t>BYOD- The ability to bring one’s device to and from work for work-related purposes only. </a:t>
          </a:r>
        </a:p>
      </dgm:t>
    </dgm:pt>
    <dgm:pt modelId="{B21CC52F-C253-41CF-9F63-E2013C8BB6AA}" type="parTrans" cxnId="{C333BDFD-18D1-4106-82C0-A80F8ABF5561}">
      <dgm:prSet/>
      <dgm:spPr/>
      <dgm:t>
        <a:bodyPr/>
        <a:lstStyle/>
        <a:p>
          <a:endParaRPr lang="en-US"/>
        </a:p>
      </dgm:t>
    </dgm:pt>
    <dgm:pt modelId="{7A18D956-854E-4EFD-AE2C-6ED99ED3AADD}" type="sibTrans" cxnId="{C333BDFD-18D1-4106-82C0-A80F8ABF5561}">
      <dgm:prSet/>
      <dgm:spPr/>
      <dgm:t>
        <a:bodyPr/>
        <a:lstStyle/>
        <a:p>
          <a:endParaRPr lang="en-US"/>
        </a:p>
      </dgm:t>
    </dgm:pt>
    <dgm:pt modelId="{609DAA65-CA92-4B45-8789-62D4A8C54AC3}">
      <dgm:prSet custT="1"/>
      <dgm:spPr/>
      <dgm:t>
        <a:bodyPr/>
        <a:lstStyle/>
        <a:p>
          <a:r>
            <a:rPr lang="en-US" sz="1600" dirty="0"/>
            <a:t>CIA- Confidentiality, Integrity, &amp; Availability. </a:t>
          </a:r>
        </a:p>
      </dgm:t>
    </dgm:pt>
    <dgm:pt modelId="{07F3AC85-FC6A-45DB-A0AE-98E261E0B18B}" type="parTrans" cxnId="{08AC83C7-D3EE-4643-9766-8D4D2127F15A}">
      <dgm:prSet/>
      <dgm:spPr/>
      <dgm:t>
        <a:bodyPr/>
        <a:lstStyle/>
        <a:p>
          <a:endParaRPr lang="en-US"/>
        </a:p>
      </dgm:t>
    </dgm:pt>
    <dgm:pt modelId="{78C9151D-B199-4AE2-9EE4-8998BE5DDE99}" type="sibTrans" cxnId="{08AC83C7-D3EE-4643-9766-8D4D2127F15A}">
      <dgm:prSet/>
      <dgm:spPr/>
      <dgm:t>
        <a:bodyPr/>
        <a:lstStyle/>
        <a:p>
          <a:endParaRPr lang="en-US"/>
        </a:p>
      </dgm:t>
    </dgm:pt>
    <dgm:pt modelId="{63C0EC0F-22E4-437A-AFF5-0EDC782DA9AC}">
      <dgm:prSet custT="1"/>
      <dgm:spPr/>
      <dgm:t>
        <a:bodyPr/>
        <a:lstStyle/>
        <a:p>
          <a:r>
            <a:rPr lang="en-US" sz="1600" dirty="0"/>
            <a:t>Mobile Devices- Portable electronic equipment used to connect to internet services; a mobile device is considered a  cell phone, tablet, or laptop used to carry around anywhere you go. </a:t>
          </a:r>
        </a:p>
      </dgm:t>
    </dgm:pt>
    <dgm:pt modelId="{29F85CEF-28AB-41BF-A17F-2DBB39AE4284}" type="parTrans" cxnId="{8730A2C8-6080-4A0C-B638-E261F95FB276}">
      <dgm:prSet/>
      <dgm:spPr/>
      <dgm:t>
        <a:bodyPr/>
        <a:lstStyle/>
        <a:p>
          <a:endParaRPr lang="en-US"/>
        </a:p>
      </dgm:t>
    </dgm:pt>
    <dgm:pt modelId="{C3539215-A1D7-4A82-94A7-63E296CE409C}" type="sibTrans" cxnId="{8730A2C8-6080-4A0C-B638-E261F95FB276}">
      <dgm:prSet/>
      <dgm:spPr/>
      <dgm:t>
        <a:bodyPr/>
        <a:lstStyle/>
        <a:p>
          <a:endParaRPr lang="en-US"/>
        </a:p>
      </dgm:t>
    </dgm:pt>
    <dgm:pt modelId="{B0177899-60D7-402D-8BBA-FAEC5B63427C}">
      <dgm:prSet custT="1"/>
      <dgm:spPr/>
      <dgm:t>
        <a:bodyPr/>
        <a:lstStyle/>
        <a:p>
          <a:r>
            <a:rPr lang="en-US" sz="2400" dirty="0"/>
            <a:t>8. Revision History:  </a:t>
          </a:r>
        </a:p>
      </dgm:t>
    </dgm:pt>
    <dgm:pt modelId="{3AA40F72-D743-4F55-88C2-3A5182252637}" type="parTrans" cxnId="{E18403F4-490D-431B-8655-3B4E34C53D7D}">
      <dgm:prSet/>
      <dgm:spPr/>
      <dgm:t>
        <a:bodyPr/>
        <a:lstStyle/>
        <a:p>
          <a:endParaRPr lang="en-US"/>
        </a:p>
      </dgm:t>
    </dgm:pt>
    <dgm:pt modelId="{7B5A26BC-0A51-4807-829C-28CCA73EB0EA}" type="sibTrans" cxnId="{E18403F4-490D-431B-8655-3B4E34C53D7D}">
      <dgm:prSet/>
      <dgm:spPr/>
      <dgm:t>
        <a:bodyPr/>
        <a:lstStyle/>
        <a:p>
          <a:endParaRPr lang="en-US"/>
        </a:p>
      </dgm:t>
    </dgm:pt>
    <dgm:pt modelId="{D5BA2A02-D073-0A41-B592-5700D5397857}" type="pres">
      <dgm:prSet presAssocID="{94BBC274-2D8B-4704-9A3F-0A2ECD2ED4F1}" presName="vert0" presStyleCnt="0">
        <dgm:presLayoutVars>
          <dgm:dir/>
          <dgm:animOne val="branch"/>
          <dgm:animLvl val="lvl"/>
        </dgm:presLayoutVars>
      </dgm:prSet>
      <dgm:spPr/>
    </dgm:pt>
    <dgm:pt modelId="{D60F9EF5-5C27-7840-AB86-92B7C787AA5A}" type="pres">
      <dgm:prSet presAssocID="{DF5F88CB-CD5C-4858-BC28-003FC84DE2E1}" presName="thickLine" presStyleLbl="alignNode1" presStyleIdx="0" presStyleCnt="6"/>
      <dgm:spPr/>
    </dgm:pt>
    <dgm:pt modelId="{C5430D8C-4570-5645-9CDB-C0660C7BB3E9}" type="pres">
      <dgm:prSet presAssocID="{DF5F88CB-CD5C-4858-BC28-003FC84DE2E1}" presName="horz1" presStyleCnt="0"/>
      <dgm:spPr/>
    </dgm:pt>
    <dgm:pt modelId="{1FEDCE6B-AB26-9F46-A13B-42BA15462D52}" type="pres">
      <dgm:prSet presAssocID="{DF5F88CB-CD5C-4858-BC28-003FC84DE2E1}" presName="tx1" presStyleLbl="revTx" presStyleIdx="0" presStyleCnt="6"/>
      <dgm:spPr/>
    </dgm:pt>
    <dgm:pt modelId="{D2E6579B-AF6E-2249-A648-832918A339B6}" type="pres">
      <dgm:prSet presAssocID="{DF5F88CB-CD5C-4858-BC28-003FC84DE2E1}" presName="vert1" presStyleCnt="0"/>
      <dgm:spPr/>
    </dgm:pt>
    <dgm:pt modelId="{23679BF9-9788-E243-A002-FA947814FDB4}" type="pres">
      <dgm:prSet presAssocID="{6C91300C-87CB-46A3-8DE6-459B325DB1A4}" presName="thickLine" presStyleLbl="alignNode1" presStyleIdx="1" presStyleCnt="6"/>
      <dgm:spPr/>
    </dgm:pt>
    <dgm:pt modelId="{E747F216-A3EA-3D48-87E6-72934932C17F}" type="pres">
      <dgm:prSet presAssocID="{6C91300C-87CB-46A3-8DE6-459B325DB1A4}" presName="horz1" presStyleCnt="0"/>
      <dgm:spPr/>
    </dgm:pt>
    <dgm:pt modelId="{64A1F062-6699-0749-B6EC-40F7DAD83F89}" type="pres">
      <dgm:prSet presAssocID="{6C91300C-87CB-46A3-8DE6-459B325DB1A4}" presName="tx1" presStyleLbl="revTx" presStyleIdx="1" presStyleCnt="6"/>
      <dgm:spPr/>
    </dgm:pt>
    <dgm:pt modelId="{B762E2D9-64E6-3C40-A145-2F65D0A243C2}" type="pres">
      <dgm:prSet presAssocID="{6C91300C-87CB-46A3-8DE6-459B325DB1A4}" presName="vert1" presStyleCnt="0"/>
      <dgm:spPr/>
    </dgm:pt>
    <dgm:pt modelId="{D7E51DA4-BFF7-9C44-B691-D36970E02314}" type="pres">
      <dgm:prSet presAssocID="{EE6FEAFC-70A3-4B0A-8D44-8E9C1B3434B1}" presName="thickLine" presStyleLbl="alignNode1" presStyleIdx="2" presStyleCnt="6"/>
      <dgm:spPr/>
    </dgm:pt>
    <dgm:pt modelId="{1C2C9129-632E-3946-A98A-0C3320AA46C5}" type="pres">
      <dgm:prSet presAssocID="{EE6FEAFC-70A3-4B0A-8D44-8E9C1B3434B1}" presName="horz1" presStyleCnt="0"/>
      <dgm:spPr/>
    </dgm:pt>
    <dgm:pt modelId="{FA22DCE0-E947-BE45-8EA5-BE49D0DE23A6}" type="pres">
      <dgm:prSet presAssocID="{EE6FEAFC-70A3-4B0A-8D44-8E9C1B3434B1}" presName="tx1" presStyleLbl="revTx" presStyleIdx="2" presStyleCnt="6"/>
      <dgm:spPr/>
    </dgm:pt>
    <dgm:pt modelId="{AD23ED19-4522-4D41-B5D2-C4ED6ABE730E}" type="pres">
      <dgm:prSet presAssocID="{EE6FEAFC-70A3-4B0A-8D44-8E9C1B3434B1}" presName="vert1" presStyleCnt="0"/>
      <dgm:spPr/>
    </dgm:pt>
    <dgm:pt modelId="{2439A2B0-240F-4641-BED1-BE23CA96D549}" type="pres">
      <dgm:prSet presAssocID="{609DAA65-CA92-4B45-8789-62D4A8C54AC3}" presName="thickLine" presStyleLbl="alignNode1" presStyleIdx="3" presStyleCnt="6"/>
      <dgm:spPr/>
    </dgm:pt>
    <dgm:pt modelId="{F9EA717D-A910-9B4A-974B-CFBD043577DE}" type="pres">
      <dgm:prSet presAssocID="{609DAA65-CA92-4B45-8789-62D4A8C54AC3}" presName="horz1" presStyleCnt="0"/>
      <dgm:spPr/>
    </dgm:pt>
    <dgm:pt modelId="{5A7AB0ED-7010-4448-9725-23CB5156D104}" type="pres">
      <dgm:prSet presAssocID="{609DAA65-CA92-4B45-8789-62D4A8C54AC3}" presName="tx1" presStyleLbl="revTx" presStyleIdx="3" presStyleCnt="6"/>
      <dgm:spPr/>
    </dgm:pt>
    <dgm:pt modelId="{27D90F59-9376-F944-A456-B89FCC686C3E}" type="pres">
      <dgm:prSet presAssocID="{609DAA65-CA92-4B45-8789-62D4A8C54AC3}" presName="vert1" presStyleCnt="0"/>
      <dgm:spPr/>
    </dgm:pt>
    <dgm:pt modelId="{D3842A09-09BC-6F43-9F62-4D4FAF42202A}" type="pres">
      <dgm:prSet presAssocID="{63C0EC0F-22E4-437A-AFF5-0EDC782DA9AC}" presName="thickLine" presStyleLbl="alignNode1" presStyleIdx="4" presStyleCnt="6"/>
      <dgm:spPr/>
    </dgm:pt>
    <dgm:pt modelId="{AEE075EC-F20D-6A4F-9EEA-D5C70CE9DED2}" type="pres">
      <dgm:prSet presAssocID="{63C0EC0F-22E4-437A-AFF5-0EDC782DA9AC}" presName="horz1" presStyleCnt="0"/>
      <dgm:spPr/>
    </dgm:pt>
    <dgm:pt modelId="{3E4A4868-1EFF-4441-8EA0-8D9521BD2CBE}" type="pres">
      <dgm:prSet presAssocID="{63C0EC0F-22E4-437A-AFF5-0EDC782DA9AC}" presName="tx1" presStyleLbl="revTx" presStyleIdx="4" presStyleCnt="6" custScaleY="138249" custLinFactNeighborY="-1842"/>
      <dgm:spPr/>
    </dgm:pt>
    <dgm:pt modelId="{EE0297BE-6BFD-654C-BB37-D1E295E9DF67}" type="pres">
      <dgm:prSet presAssocID="{63C0EC0F-22E4-437A-AFF5-0EDC782DA9AC}" presName="vert1" presStyleCnt="0"/>
      <dgm:spPr/>
    </dgm:pt>
    <dgm:pt modelId="{C450A601-255E-2145-AFA6-23FD0B5FCBB8}" type="pres">
      <dgm:prSet presAssocID="{B0177899-60D7-402D-8BBA-FAEC5B63427C}" presName="thickLine" presStyleLbl="alignNode1" presStyleIdx="5" presStyleCnt="6"/>
      <dgm:spPr/>
    </dgm:pt>
    <dgm:pt modelId="{B8A76AE3-2045-3E45-8198-7105D9D630AC}" type="pres">
      <dgm:prSet presAssocID="{B0177899-60D7-402D-8BBA-FAEC5B63427C}" presName="horz1" presStyleCnt="0"/>
      <dgm:spPr/>
    </dgm:pt>
    <dgm:pt modelId="{B6C0B712-338F-4649-A05B-15A2D161DC8D}" type="pres">
      <dgm:prSet presAssocID="{B0177899-60D7-402D-8BBA-FAEC5B63427C}" presName="tx1" presStyleLbl="revTx" presStyleIdx="5" presStyleCnt="6"/>
      <dgm:spPr/>
    </dgm:pt>
    <dgm:pt modelId="{B2C08F9F-3DD0-CF4A-B012-981A8B8F9EFE}" type="pres">
      <dgm:prSet presAssocID="{B0177899-60D7-402D-8BBA-FAEC5B63427C}" presName="vert1" presStyleCnt="0"/>
      <dgm:spPr/>
    </dgm:pt>
  </dgm:ptLst>
  <dgm:cxnLst>
    <dgm:cxn modelId="{E0136945-97DD-2F44-AAD8-54CAB50750AF}" type="presOf" srcId="{63C0EC0F-22E4-437A-AFF5-0EDC782DA9AC}" destId="{3E4A4868-1EFF-4441-8EA0-8D9521BD2CBE}" srcOrd="0" destOrd="0" presId="urn:microsoft.com/office/officeart/2008/layout/LinedList"/>
    <dgm:cxn modelId="{911BA896-2FB7-4618-B07F-14F8CA60A6BB}" srcId="{94BBC274-2D8B-4704-9A3F-0A2ECD2ED4F1}" destId="{DF5F88CB-CD5C-4858-BC28-003FC84DE2E1}" srcOrd="0" destOrd="0" parTransId="{16767BA2-78E5-42CE-AA33-C2162D7BA389}" sibTransId="{31A3622C-CEFF-420C-BD8B-B0A8758D224D}"/>
    <dgm:cxn modelId="{CEB4019B-037F-3C45-A195-F4BBA0F3DA69}" type="presOf" srcId="{609DAA65-CA92-4B45-8789-62D4A8C54AC3}" destId="{5A7AB0ED-7010-4448-9725-23CB5156D104}" srcOrd="0" destOrd="0" presId="urn:microsoft.com/office/officeart/2008/layout/LinedList"/>
    <dgm:cxn modelId="{DA813AA4-EA73-8F43-AC17-3BA3B3C50997}" type="presOf" srcId="{94BBC274-2D8B-4704-9A3F-0A2ECD2ED4F1}" destId="{D5BA2A02-D073-0A41-B592-5700D5397857}" srcOrd="0" destOrd="0" presId="urn:microsoft.com/office/officeart/2008/layout/LinedList"/>
    <dgm:cxn modelId="{7E111BAC-2B07-8943-B203-804E09138826}" type="presOf" srcId="{6C91300C-87CB-46A3-8DE6-459B325DB1A4}" destId="{64A1F062-6699-0749-B6EC-40F7DAD83F89}" srcOrd="0" destOrd="0" presId="urn:microsoft.com/office/officeart/2008/layout/LinedList"/>
    <dgm:cxn modelId="{D9B935C7-7665-DA49-9476-48403D9E19B0}" type="presOf" srcId="{B0177899-60D7-402D-8BBA-FAEC5B63427C}" destId="{B6C0B712-338F-4649-A05B-15A2D161DC8D}" srcOrd="0" destOrd="0" presId="urn:microsoft.com/office/officeart/2008/layout/LinedList"/>
    <dgm:cxn modelId="{08AC83C7-D3EE-4643-9766-8D4D2127F15A}" srcId="{94BBC274-2D8B-4704-9A3F-0A2ECD2ED4F1}" destId="{609DAA65-CA92-4B45-8789-62D4A8C54AC3}" srcOrd="3" destOrd="0" parTransId="{07F3AC85-FC6A-45DB-A0AE-98E261E0B18B}" sibTransId="{78C9151D-B199-4AE2-9EE4-8998BE5DDE99}"/>
    <dgm:cxn modelId="{8730A2C8-6080-4A0C-B638-E261F95FB276}" srcId="{94BBC274-2D8B-4704-9A3F-0A2ECD2ED4F1}" destId="{63C0EC0F-22E4-437A-AFF5-0EDC782DA9AC}" srcOrd="4" destOrd="0" parTransId="{29F85CEF-28AB-41BF-A17F-2DBB39AE4284}" sibTransId="{C3539215-A1D7-4A82-94A7-63E296CE409C}"/>
    <dgm:cxn modelId="{19F2A1E3-9A87-4752-A5FC-962B08772A56}" srcId="{94BBC274-2D8B-4704-9A3F-0A2ECD2ED4F1}" destId="{6C91300C-87CB-46A3-8DE6-459B325DB1A4}" srcOrd="1" destOrd="0" parTransId="{3672716C-920F-4F52-A557-2A5ADB3B30D1}" sibTransId="{D9ACE3EF-C394-4059-AAB3-A8DBF20265E5}"/>
    <dgm:cxn modelId="{83FE3CE7-8435-C046-9C34-C96713460830}" type="presOf" srcId="{EE6FEAFC-70A3-4B0A-8D44-8E9C1B3434B1}" destId="{FA22DCE0-E947-BE45-8EA5-BE49D0DE23A6}" srcOrd="0" destOrd="0" presId="urn:microsoft.com/office/officeart/2008/layout/LinedList"/>
    <dgm:cxn modelId="{0AB9BBF1-935A-B744-9BAE-61FEA74B9C8F}" type="presOf" srcId="{DF5F88CB-CD5C-4858-BC28-003FC84DE2E1}" destId="{1FEDCE6B-AB26-9F46-A13B-42BA15462D52}" srcOrd="0" destOrd="0" presId="urn:microsoft.com/office/officeart/2008/layout/LinedList"/>
    <dgm:cxn modelId="{E18403F4-490D-431B-8655-3B4E34C53D7D}" srcId="{94BBC274-2D8B-4704-9A3F-0A2ECD2ED4F1}" destId="{B0177899-60D7-402D-8BBA-FAEC5B63427C}" srcOrd="5" destOrd="0" parTransId="{3AA40F72-D743-4F55-88C2-3A5182252637}" sibTransId="{7B5A26BC-0A51-4807-829C-28CCA73EB0EA}"/>
    <dgm:cxn modelId="{C333BDFD-18D1-4106-82C0-A80F8ABF5561}" srcId="{94BBC274-2D8B-4704-9A3F-0A2ECD2ED4F1}" destId="{EE6FEAFC-70A3-4B0A-8D44-8E9C1B3434B1}" srcOrd="2" destOrd="0" parTransId="{B21CC52F-C253-41CF-9F63-E2013C8BB6AA}" sibTransId="{7A18D956-854E-4EFD-AE2C-6ED99ED3AADD}"/>
    <dgm:cxn modelId="{ED9696D0-3522-D747-84EE-E58411488955}" type="presParOf" srcId="{D5BA2A02-D073-0A41-B592-5700D5397857}" destId="{D60F9EF5-5C27-7840-AB86-92B7C787AA5A}" srcOrd="0" destOrd="0" presId="urn:microsoft.com/office/officeart/2008/layout/LinedList"/>
    <dgm:cxn modelId="{5D09F683-0336-A04D-A66F-5CE273F76DB8}" type="presParOf" srcId="{D5BA2A02-D073-0A41-B592-5700D5397857}" destId="{C5430D8C-4570-5645-9CDB-C0660C7BB3E9}" srcOrd="1" destOrd="0" presId="urn:microsoft.com/office/officeart/2008/layout/LinedList"/>
    <dgm:cxn modelId="{B3F5CBEC-9110-B14C-96BB-F9559B7069DA}" type="presParOf" srcId="{C5430D8C-4570-5645-9CDB-C0660C7BB3E9}" destId="{1FEDCE6B-AB26-9F46-A13B-42BA15462D52}" srcOrd="0" destOrd="0" presId="urn:microsoft.com/office/officeart/2008/layout/LinedList"/>
    <dgm:cxn modelId="{C91F0C61-6181-8A47-92FF-6959276A4C9B}" type="presParOf" srcId="{C5430D8C-4570-5645-9CDB-C0660C7BB3E9}" destId="{D2E6579B-AF6E-2249-A648-832918A339B6}" srcOrd="1" destOrd="0" presId="urn:microsoft.com/office/officeart/2008/layout/LinedList"/>
    <dgm:cxn modelId="{225529D0-2D43-BD48-BEFC-D57F527B9F8C}" type="presParOf" srcId="{D5BA2A02-D073-0A41-B592-5700D5397857}" destId="{23679BF9-9788-E243-A002-FA947814FDB4}" srcOrd="2" destOrd="0" presId="urn:microsoft.com/office/officeart/2008/layout/LinedList"/>
    <dgm:cxn modelId="{F45CAFAC-D4BB-024F-89EE-F9F87BE2A94E}" type="presParOf" srcId="{D5BA2A02-D073-0A41-B592-5700D5397857}" destId="{E747F216-A3EA-3D48-87E6-72934932C17F}" srcOrd="3" destOrd="0" presId="urn:microsoft.com/office/officeart/2008/layout/LinedList"/>
    <dgm:cxn modelId="{B5B239D3-9E0B-C149-B4F1-B1060B9B8F9C}" type="presParOf" srcId="{E747F216-A3EA-3D48-87E6-72934932C17F}" destId="{64A1F062-6699-0749-B6EC-40F7DAD83F89}" srcOrd="0" destOrd="0" presId="urn:microsoft.com/office/officeart/2008/layout/LinedList"/>
    <dgm:cxn modelId="{F3FC9411-58D1-234D-9C01-2A7369C0D089}" type="presParOf" srcId="{E747F216-A3EA-3D48-87E6-72934932C17F}" destId="{B762E2D9-64E6-3C40-A145-2F65D0A243C2}" srcOrd="1" destOrd="0" presId="urn:microsoft.com/office/officeart/2008/layout/LinedList"/>
    <dgm:cxn modelId="{06729048-1187-8D4E-A8B3-29EA4B18DD73}" type="presParOf" srcId="{D5BA2A02-D073-0A41-B592-5700D5397857}" destId="{D7E51DA4-BFF7-9C44-B691-D36970E02314}" srcOrd="4" destOrd="0" presId="urn:microsoft.com/office/officeart/2008/layout/LinedList"/>
    <dgm:cxn modelId="{1FE6682D-A5B1-F342-A793-0D1B192E9D27}" type="presParOf" srcId="{D5BA2A02-D073-0A41-B592-5700D5397857}" destId="{1C2C9129-632E-3946-A98A-0C3320AA46C5}" srcOrd="5" destOrd="0" presId="urn:microsoft.com/office/officeart/2008/layout/LinedList"/>
    <dgm:cxn modelId="{337113D4-6EFB-9F4B-9219-D27A104AFA51}" type="presParOf" srcId="{1C2C9129-632E-3946-A98A-0C3320AA46C5}" destId="{FA22DCE0-E947-BE45-8EA5-BE49D0DE23A6}" srcOrd="0" destOrd="0" presId="urn:microsoft.com/office/officeart/2008/layout/LinedList"/>
    <dgm:cxn modelId="{0A8EB302-4E9B-EA4C-AED7-CDCDB571840D}" type="presParOf" srcId="{1C2C9129-632E-3946-A98A-0C3320AA46C5}" destId="{AD23ED19-4522-4D41-B5D2-C4ED6ABE730E}" srcOrd="1" destOrd="0" presId="urn:microsoft.com/office/officeart/2008/layout/LinedList"/>
    <dgm:cxn modelId="{42DE488F-B3F5-9C48-854F-077C8D0866F0}" type="presParOf" srcId="{D5BA2A02-D073-0A41-B592-5700D5397857}" destId="{2439A2B0-240F-4641-BED1-BE23CA96D549}" srcOrd="6" destOrd="0" presId="urn:microsoft.com/office/officeart/2008/layout/LinedList"/>
    <dgm:cxn modelId="{89E8DD35-98ED-0542-9EAA-5D6F25FBCA6F}" type="presParOf" srcId="{D5BA2A02-D073-0A41-B592-5700D5397857}" destId="{F9EA717D-A910-9B4A-974B-CFBD043577DE}" srcOrd="7" destOrd="0" presId="urn:microsoft.com/office/officeart/2008/layout/LinedList"/>
    <dgm:cxn modelId="{63EF6BA7-EDFE-1D48-9586-1E150CFC66A0}" type="presParOf" srcId="{F9EA717D-A910-9B4A-974B-CFBD043577DE}" destId="{5A7AB0ED-7010-4448-9725-23CB5156D104}" srcOrd="0" destOrd="0" presId="urn:microsoft.com/office/officeart/2008/layout/LinedList"/>
    <dgm:cxn modelId="{3E509337-8B3F-0440-A360-9C5EE4C9B949}" type="presParOf" srcId="{F9EA717D-A910-9B4A-974B-CFBD043577DE}" destId="{27D90F59-9376-F944-A456-B89FCC686C3E}" srcOrd="1" destOrd="0" presId="urn:microsoft.com/office/officeart/2008/layout/LinedList"/>
    <dgm:cxn modelId="{B62A9CF0-73C8-0948-B691-C039724027B4}" type="presParOf" srcId="{D5BA2A02-D073-0A41-B592-5700D5397857}" destId="{D3842A09-09BC-6F43-9F62-4D4FAF42202A}" srcOrd="8" destOrd="0" presId="urn:microsoft.com/office/officeart/2008/layout/LinedList"/>
    <dgm:cxn modelId="{02BFBFE8-7ABF-C44C-BFF7-585E19653554}" type="presParOf" srcId="{D5BA2A02-D073-0A41-B592-5700D5397857}" destId="{AEE075EC-F20D-6A4F-9EEA-D5C70CE9DED2}" srcOrd="9" destOrd="0" presId="urn:microsoft.com/office/officeart/2008/layout/LinedList"/>
    <dgm:cxn modelId="{07BA9767-4908-0B4A-9B27-06BB9963CEEF}" type="presParOf" srcId="{AEE075EC-F20D-6A4F-9EEA-D5C70CE9DED2}" destId="{3E4A4868-1EFF-4441-8EA0-8D9521BD2CBE}" srcOrd="0" destOrd="0" presId="urn:microsoft.com/office/officeart/2008/layout/LinedList"/>
    <dgm:cxn modelId="{D287D04D-7D43-F246-9FD6-578527AA4064}" type="presParOf" srcId="{AEE075EC-F20D-6A4F-9EEA-D5C70CE9DED2}" destId="{EE0297BE-6BFD-654C-BB37-D1E295E9DF67}" srcOrd="1" destOrd="0" presId="urn:microsoft.com/office/officeart/2008/layout/LinedList"/>
    <dgm:cxn modelId="{83591478-133A-C545-98E7-3251CCD9DFF1}" type="presParOf" srcId="{D5BA2A02-D073-0A41-B592-5700D5397857}" destId="{C450A601-255E-2145-AFA6-23FD0B5FCBB8}" srcOrd="10" destOrd="0" presId="urn:microsoft.com/office/officeart/2008/layout/LinedList"/>
    <dgm:cxn modelId="{76E0DCAE-D57C-6449-BA62-D60A857A5C7E}" type="presParOf" srcId="{D5BA2A02-D073-0A41-B592-5700D5397857}" destId="{B8A76AE3-2045-3E45-8198-7105D9D630AC}" srcOrd="11" destOrd="0" presId="urn:microsoft.com/office/officeart/2008/layout/LinedList"/>
    <dgm:cxn modelId="{336A6214-591E-C546-A049-2B403BC98F8C}" type="presParOf" srcId="{B8A76AE3-2045-3E45-8198-7105D9D630AC}" destId="{B6C0B712-338F-4649-A05B-15A2D161DC8D}" srcOrd="0" destOrd="0" presId="urn:microsoft.com/office/officeart/2008/layout/LinedList"/>
    <dgm:cxn modelId="{0F44CE19-2B5C-784E-8EF5-5CC5A6B49417}" type="presParOf" srcId="{B8A76AE3-2045-3E45-8198-7105D9D630AC}" destId="{B2C08F9F-3DD0-CF4A-B012-981A8B8F9E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E1B643-E301-4451-9CBC-00775F0A870C}"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62EA7F99-3084-44B3-92CE-309AE54E2B48}">
      <dgm:prSet custT="1"/>
      <dgm:spPr/>
      <dgm:t>
        <a:bodyPr/>
        <a:lstStyle/>
        <a:p>
          <a:r>
            <a:rPr lang="en-US" sz="1400" dirty="0"/>
            <a:t>I did not use a ton of references when working on this project</a:t>
          </a:r>
          <a:r>
            <a:rPr lang="en-US" sz="1000" dirty="0"/>
            <a:t>. </a:t>
          </a:r>
        </a:p>
      </dgm:t>
    </dgm:pt>
    <dgm:pt modelId="{F97FB699-1BFF-499F-9CBE-8A3D6C372A4B}" type="parTrans" cxnId="{76C6702A-64FA-4120-B535-8CFDDD844D9C}">
      <dgm:prSet/>
      <dgm:spPr/>
      <dgm:t>
        <a:bodyPr/>
        <a:lstStyle/>
        <a:p>
          <a:endParaRPr lang="en-US"/>
        </a:p>
      </dgm:t>
    </dgm:pt>
    <dgm:pt modelId="{837A6260-9B49-4E05-BCE6-A08BB81EE8CF}" type="sibTrans" cxnId="{76C6702A-64FA-4120-B535-8CFDDD844D9C}">
      <dgm:prSet/>
      <dgm:spPr/>
      <dgm:t>
        <a:bodyPr/>
        <a:lstStyle/>
        <a:p>
          <a:endParaRPr lang="en-US"/>
        </a:p>
      </dgm:t>
    </dgm:pt>
    <dgm:pt modelId="{A2830F31-FF72-4540-A170-59C05310ECF0}">
      <dgm:prSet custT="1"/>
      <dgm:spPr/>
      <dgm:t>
        <a:bodyPr/>
        <a:lstStyle/>
        <a:p>
          <a:r>
            <a:rPr lang="en-US" sz="1400" dirty="0">
              <a:hlinkClick xmlns:r="http://schemas.openxmlformats.org/officeDocument/2006/relationships" r:id="rId1"/>
            </a:rPr>
            <a:t>https://www.hostinger.com/tutorials/iptables-tutorial</a:t>
          </a:r>
          <a:endParaRPr lang="en-US" sz="1400" dirty="0"/>
        </a:p>
      </dgm:t>
    </dgm:pt>
    <dgm:pt modelId="{CF9F93D3-72D0-418E-97FD-E824F647938D}" type="parTrans" cxnId="{EB694041-2498-463B-837B-1CE69A87C1CF}">
      <dgm:prSet/>
      <dgm:spPr/>
      <dgm:t>
        <a:bodyPr/>
        <a:lstStyle/>
        <a:p>
          <a:endParaRPr lang="en-US"/>
        </a:p>
      </dgm:t>
    </dgm:pt>
    <dgm:pt modelId="{D82D702D-1777-4661-B4C5-85C7A2E62905}" type="sibTrans" cxnId="{EB694041-2498-463B-837B-1CE69A87C1CF}">
      <dgm:prSet/>
      <dgm:spPr/>
      <dgm:t>
        <a:bodyPr/>
        <a:lstStyle/>
        <a:p>
          <a:endParaRPr lang="en-US"/>
        </a:p>
      </dgm:t>
    </dgm:pt>
    <dgm:pt modelId="{9A997C91-FDAD-9742-8177-9B853FCB2FD6}" type="pres">
      <dgm:prSet presAssocID="{F5E1B643-E301-4451-9CBC-00775F0A870C}" presName="diagram" presStyleCnt="0">
        <dgm:presLayoutVars>
          <dgm:chPref val="1"/>
          <dgm:dir/>
          <dgm:animOne val="branch"/>
          <dgm:animLvl val="lvl"/>
          <dgm:resizeHandles/>
        </dgm:presLayoutVars>
      </dgm:prSet>
      <dgm:spPr/>
    </dgm:pt>
    <dgm:pt modelId="{9812BD5E-9CB0-494F-BBD6-9942ECBA2DB7}" type="pres">
      <dgm:prSet presAssocID="{62EA7F99-3084-44B3-92CE-309AE54E2B48}" presName="root" presStyleCnt="0"/>
      <dgm:spPr/>
    </dgm:pt>
    <dgm:pt modelId="{DEEC260B-01AF-0645-81B7-3356F203F4CB}" type="pres">
      <dgm:prSet presAssocID="{62EA7F99-3084-44B3-92CE-309AE54E2B48}" presName="rootComposite" presStyleCnt="0"/>
      <dgm:spPr/>
    </dgm:pt>
    <dgm:pt modelId="{35E4A34B-B871-5F47-8836-4BB3B346A618}" type="pres">
      <dgm:prSet presAssocID="{62EA7F99-3084-44B3-92CE-309AE54E2B48}" presName="rootText" presStyleLbl="node1" presStyleIdx="0" presStyleCnt="2"/>
      <dgm:spPr/>
    </dgm:pt>
    <dgm:pt modelId="{A3369999-951B-EE4F-B53B-300E5253E58C}" type="pres">
      <dgm:prSet presAssocID="{62EA7F99-3084-44B3-92CE-309AE54E2B48}" presName="rootConnector" presStyleLbl="node1" presStyleIdx="0" presStyleCnt="2"/>
      <dgm:spPr/>
    </dgm:pt>
    <dgm:pt modelId="{B1DE6B42-2C1E-5545-8216-01805BA7698B}" type="pres">
      <dgm:prSet presAssocID="{62EA7F99-3084-44B3-92CE-309AE54E2B48}" presName="childShape" presStyleCnt="0"/>
      <dgm:spPr/>
    </dgm:pt>
    <dgm:pt modelId="{DC6FB06A-0A4D-D943-B28D-15D11B68C6C5}" type="pres">
      <dgm:prSet presAssocID="{A2830F31-FF72-4540-A170-59C05310ECF0}" presName="root" presStyleCnt="0"/>
      <dgm:spPr/>
    </dgm:pt>
    <dgm:pt modelId="{3AA90663-6180-D247-952C-F2176CB0008A}" type="pres">
      <dgm:prSet presAssocID="{A2830F31-FF72-4540-A170-59C05310ECF0}" presName="rootComposite" presStyleCnt="0"/>
      <dgm:spPr/>
    </dgm:pt>
    <dgm:pt modelId="{AA399148-885A-744E-B904-D9FF6F2943D7}" type="pres">
      <dgm:prSet presAssocID="{A2830F31-FF72-4540-A170-59C05310ECF0}" presName="rootText" presStyleLbl="node1" presStyleIdx="1" presStyleCnt="2"/>
      <dgm:spPr/>
    </dgm:pt>
    <dgm:pt modelId="{11B2ECE8-FE8D-7A48-A0FD-F4D3E36ACA8B}" type="pres">
      <dgm:prSet presAssocID="{A2830F31-FF72-4540-A170-59C05310ECF0}" presName="rootConnector" presStyleLbl="node1" presStyleIdx="1" presStyleCnt="2"/>
      <dgm:spPr/>
    </dgm:pt>
    <dgm:pt modelId="{8D85BC03-854C-9242-AAFF-27CEED416C5C}" type="pres">
      <dgm:prSet presAssocID="{A2830F31-FF72-4540-A170-59C05310ECF0}" presName="childShape" presStyleCnt="0"/>
      <dgm:spPr/>
    </dgm:pt>
  </dgm:ptLst>
  <dgm:cxnLst>
    <dgm:cxn modelId="{76C6702A-64FA-4120-B535-8CFDDD844D9C}" srcId="{F5E1B643-E301-4451-9CBC-00775F0A870C}" destId="{62EA7F99-3084-44B3-92CE-309AE54E2B48}" srcOrd="0" destOrd="0" parTransId="{F97FB699-1BFF-499F-9CBE-8A3D6C372A4B}" sibTransId="{837A6260-9B49-4E05-BCE6-A08BB81EE8CF}"/>
    <dgm:cxn modelId="{EB694041-2498-463B-837B-1CE69A87C1CF}" srcId="{F5E1B643-E301-4451-9CBC-00775F0A870C}" destId="{A2830F31-FF72-4540-A170-59C05310ECF0}" srcOrd="1" destOrd="0" parTransId="{CF9F93D3-72D0-418E-97FD-E824F647938D}" sibTransId="{D82D702D-1777-4661-B4C5-85C7A2E62905}"/>
    <dgm:cxn modelId="{CC98026E-B6DA-2E48-868D-8AA6AE199112}" type="presOf" srcId="{A2830F31-FF72-4540-A170-59C05310ECF0}" destId="{AA399148-885A-744E-B904-D9FF6F2943D7}" srcOrd="0" destOrd="0" presId="urn:microsoft.com/office/officeart/2005/8/layout/hierarchy3"/>
    <dgm:cxn modelId="{E61F4A8A-E6CE-C345-97D9-94CE5BC61683}" type="presOf" srcId="{62EA7F99-3084-44B3-92CE-309AE54E2B48}" destId="{A3369999-951B-EE4F-B53B-300E5253E58C}" srcOrd="1" destOrd="0" presId="urn:microsoft.com/office/officeart/2005/8/layout/hierarchy3"/>
    <dgm:cxn modelId="{7E490DBA-1D17-C544-9ABA-952CAAA8C4B3}" type="presOf" srcId="{62EA7F99-3084-44B3-92CE-309AE54E2B48}" destId="{35E4A34B-B871-5F47-8836-4BB3B346A618}" srcOrd="0" destOrd="0" presId="urn:microsoft.com/office/officeart/2005/8/layout/hierarchy3"/>
    <dgm:cxn modelId="{2587C9C7-851C-0A4A-B1EF-E58D6F656A51}" type="presOf" srcId="{A2830F31-FF72-4540-A170-59C05310ECF0}" destId="{11B2ECE8-FE8D-7A48-A0FD-F4D3E36ACA8B}" srcOrd="1" destOrd="0" presId="urn:microsoft.com/office/officeart/2005/8/layout/hierarchy3"/>
    <dgm:cxn modelId="{F4FF3ED9-0955-944C-8B07-36CE878C0616}" type="presOf" srcId="{F5E1B643-E301-4451-9CBC-00775F0A870C}" destId="{9A997C91-FDAD-9742-8177-9B853FCB2FD6}" srcOrd="0" destOrd="0" presId="urn:microsoft.com/office/officeart/2005/8/layout/hierarchy3"/>
    <dgm:cxn modelId="{1187CDE6-DECB-D04D-AA97-CCC6889AB9A5}" type="presParOf" srcId="{9A997C91-FDAD-9742-8177-9B853FCB2FD6}" destId="{9812BD5E-9CB0-494F-BBD6-9942ECBA2DB7}" srcOrd="0" destOrd="0" presId="urn:microsoft.com/office/officeart/2005/8/layout/hierarchy3"/>
    <dgm:cxn modelId="{95ABFF35-7360-BF4B-BBBD-109A5CF3A457}" type="presParOf" srcId="{9812BD5E-9CB0-494F-BBD6-9942ECBA2DB7}" destId="{DEEC260B-01AF-0645-81B7-3356F203F4CB}" srcOrd="0" destOrd="0" presId="urn:microsoft.com/office/officeart/2005/8/layout/hierarchy3"/>
    <dgm:cxn modelId="{48BB9790-EDEB-2649-9DBD-A6E10A99E845}" type="presParOf" srcId="{DEEC260B-01AF-0645-81B7-3356F203F4CB}" destId="{35E4A34B-B871-5F47-8836-4BB3B346A618}" srcOrd="0" destOrd="0" presId="urn:microsoft.com/office/officeart/2005/8/layout/hierarchy3"/>
    <dgm:cxn modelId="{7FC11F04-6ED4-D243-9BB1-9EDBCAA70860}" type="presParOf" srcId="{DEEC260B-01AF-0645-81B7-3356F203F4CB}" destId="{A3369999-951B-EE4F-B53B-300E5253E58C}" srcOrd="1" destOrd="0" presId="urn:microsoft.com/office/officeart/2005/8/layout/hierarchy3"/>
    <dgm:cxn modelId="{9A2BAAD6-B490-AE47-819E-51B4030502FC}" type="presParOf" srcId="{9812BD5E-9CB0-494F-BBD6-9942ECBA2DB7}" destId="{B1DE6B42-2C1E-5545-8216-01805BA7698B}" srcOrd="1" destOrd="0" presId="urn:microsoft.com/office/officeart/2005/8/layout/hierarchy3"/>
    <dgm:cxn modelId="{2B388686-71B9-EE4F-A62C-693EE2952EBF}" type="presParOf" srcId="{9A997C91-FDAD-9742-8177-9B853FCB2FD6}" destId="{DC6FB06A-0A4D-D943-B28D-15D11B68C6C5}" srcOrd="1" destOrd="0" presId="urn:microsoft.com/office/officeart/2005/8/layout/hierarchy3"/>
    <dgm:cxn modelId="{C1BAD75D-A84B-2F43-A44F-A66DA86C9825}" type="presParOf" srcId="{DC6FB06A-0A4D-D943-B28D-15D11B68C6C5}" destId="{3AA90663-6180-D247-952C-F2176CB0008A}" srcOrd="0" destOrd="0" presId="urn:microsoft.com/office/officeart/2005/8/layout/hierarchy3"/>
    <dgm:cxn modelId="{3705DEDB-94AC-7A47-B34A-AB1C04CEC613}" type="presParOf" srcId="{3AA90663-6180-D247-952C-F2176CB0008A}" destId="{AA399148-885A-744E-B904-D9FF6F2943D7}" srcOrd="0" destOrd="0" presId="urn:microsoft.com/office/officeart/2005/8/layout/hierarchy3"/>
    <dgm:cxn modelId="{EF4AE899-83BB-CE47-84A9-A565C8C6D325}" type="presParOf" srcId="{3AA90663-6180-D247-952C-F2176CB0008A}" destId="{11B2ECE8-FE8D-7A48-A0FD-F4D3E36ACA8B}" srcOrd="1" destOrd="0" presId="urn:microsoft.com/office/officeart/2005/8/layout/hierarchy3"/>
    <dgm:cxn modelId="{2226FB50-448B-3845-8EB4-3058C0DC2B33}" type="presParOf" srcId="{DC6FB06A-0A4D-D943-B28D-15D11B68C6C5}" destId="{8D85BC03-854C-9242-AAFF-27CEED416C5C}"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03700B-5B83-4635-8CBA-8504B20EB17B}" type="doc">
      <dgm:prSet loTypeId="urn:microsoft.com/office/officeart/2005/8/layout/chevron1" loCatId="process" qsTypeId="urn:microsoft.com/office/officeart/2005/8/quickstyle/simple5" qsCatId="simple" csTypeId="urn:microsoft.com/office/officeart/2005/8/colors/colorful1" csCatId="colorful"/>
      <dgm:spPr/>
      <dgm:t>
        <a:bodyPr/>
        <a:lstStyle/>
        <a:p>
          <a:endParaRPr lang="en-US"/>
        </a:p>
      </dgm:t>
    </dgm:pt>
    <dgm:pt modelId="{D5326EE7-A525-4E15-B3FC-FC6597D1F081}">
      <dgm:prSet/>
      <dgm:spPr/>
      <dgm:t>
        <a:bodyPr/>
        <a:lstStyle/>
        <a:p>
          <a:r>
            <a:rPr lang="en-US"/>
            <a:t>I hope you enjoyed my presentation:</a:t>
          </a:r>
        </a:p>
      </dgm:t>
    </dgm:pt>
    <dgm:pt modelId="{C94EC8CC-3351-4D1B-86C7-68BACA5D51A9}" type="parTrans" cxnId="{69597798-262C-41AE-8980-4AC984EA04C0}">
      <dgm:prSet/>
      <dgm:spPr/>
      <dgm:t>
        <a:bodyPr/>
        <a:lstStyle/>
        <a:p>
          <a:endParaRPr lang="en-US"/>
        </a:p>
      </dgm:t>
    </dgm:pt>
    <dgm:pt modelId="{960E671C-BC7A-475B-9D25-DA848346A5C0}" type="sibTrans" cxnId="{69597798-262C-41AE-8980-4AC984EA04C0}">
      <dgm:prSet/>
      <dgm:spPr/>
      <dgm:t>
        <a:bodyPr/>
        <a:lstStyle/>
        <a:p>
          <a:endParaRPr lang="en-US"/>
        </a:p>
      </dgm:t>
    </dgm:pt>
    <dgm:pt modelId="{D0FA58A9-ADE3-42EA-A5FC-F1E6F4377E73}">
      <dgm:prSet/>
      <dgm:spPr/>
      <dgm:t>
        <a:bodyPr/>
        <a:lstStyle/>
        <a:p>
          <a:r>
            <a:rPr lang="en-US"/>
            <a:t>I learned about Security &amp; threats, Cryptography, Network attacks &amp; Defenses, Wireless network &amp; Device Security, Identity and access management, &amp; Risk Management. The class was interesting and entailed a lot of exciting things.</a:t>
          </a:r>
        </a:p>
      </dgm:t>
    </dgm:pt>
    <dgm:pt modelId="{8B521904-7DAA-47CE-9E17-2B09310EF88B}" type="parTrans" cxnId="{29DD3E85-CDA9-4A5D-B135-25C4CBB3FAB0}">
      <dgm:prSet/>
      <dgm:spPr/>
      <dgm:t>
        <a:bodyPr/>
        <a:lstStyle/>
        <a:p>
          <a:endParaRPr lang="en-US"/>
        </a:p>
      </dgm:t>
    </dgm:pt>
    <dgm:pt modelId="{20BF4092-50E6-439D-94B8-CBE0F9839BC4}" type="sibTrans" cxnId="{29DD3E85-CDA9-4A5D-B135-25C4CBB3FAB0}">
      <dgm:prSet/>
      <dgm:spPr/>
      <dgm:t>
        <a:bodyPr/>
        <a:lstStyle/>
        <a:p>
          <a:endParaRPr lang="en-US"/>
        </a:p>
      </dgm:t>
    </dgm:pt>
    <dgm:pt modelId="{11A0479B-46A6-464E-AE79-A8DA21B96A01}" type="pres">
      <dgm:prSet presAssocID="{B703700B-5B83-4635-8CBA-8504B20EB17B}" presName="Name0" presStyleCnt="0">
        <dgm:presLayoutVars>
          <dgm:dir/>
          <dgm:animLvl val="lvl"/>
          <dgm:resizeHandles val="exact"/>
        </dgm:presLayoutVars>
      </dgm:prSet>
      <dgm:spPr/>
    </dgm:pt>
    <dgm:pt modelId="{20F73D2A-0218-5843-A059-F89027753E82}" type="pres">
      <dgm:prSet presAssocID="{D5326EE7-A525-4E15-B3FC-FC6597D1F081}" presName="parTxOnly" presStyleLbl="node1" presStyleIdx="0" presStyleCnt="2">
        <dgm:presLayoutVars>
          <dgm:chMax val="0"/>
          <dgm:chPref val="0"/>
          <dgm:bulletEnabled val="1"/>
        </dgm:presLayoutVars>
      </dgm:prSet>
      <dgm:spPr/>
    </dgm:pt>
    <dgm:pt modelId="{71D3D186-F79E-FD42-891A-BCB4AB953F83}" type="pres">
      <dgm:prSet presAssocID="{960E671C-BC7A-475B-9D25-DA848346A5C0}" presName="parTxOnlySpace" presStyleCnt="0"/>
      <dgm:spPr/>
    </dgm:pt>
    <dgm:pt modelId="{228E8AC0-5504-9947-89A5-B4BB49D2A18A}" type="pres">
      <dgm:prSet presAssocID="{D0FA58A9-ADE3-42EA-A5FC-F1E6F4377E73}" presName="parTxOnly" presStyleLbl="node1" presStyleIdx="1" presStyleCnt="2">
        <dgm:presLayoutVars>
          <dgm:chMax val="0"/>
          <dgm:chPref val="0"/>
          <dgm:bulletEnabled val="1"/>
        </dgm:presLayoutVars>
      </dgm:prSet>
      <dgm:spPr/>
    </dgm:pt>
  </dgm:ptLst>
  <dgm:cxnLst>
    <dgm:cxn modelId="{9A979260-D321-E340-8F9B-AEF71ED016A1}" type="presOf" srcId="{B703700B-5B83-4635-8CBA-8504B20EB17B}" destId="{11A0479B-46A6-464E-AE79-A8DA21B96A01}" srcOrd="0" destOrd="0" presId="urn:microsoft.com/office/officeart/2005/8/layout/chevron1"/>
    <dgm:cxn modelId="{29DD3E85-CDA9-4A5D-B135-25C4CBB3FAB0}" srcId="{B703700B-5B83-4635-8CBA-8504B20EB17B}" destId="{D0FA58A9-ADE3-42EA-A5FC-F1E6F4377E73}" srcOrd="1" destOrd="0" parTransId="{8B521904-7DAA-47CE-9E17-2B09310EF88B}" sibTransId="{20BF4092-50E6-439D-94B8-CBE0F9839BC4}"/>
    <dgm:cxn modelId="{69597798-262C-41AE-8980-4AC984EA04C0}" srcId="{B703700B-5B83-4635-8CBA-8504B20EB17B}" destId="{D5326EE7-A525-4E15-B3FC-FC6597D1F081}" srcOrd="0" destOrd="0" parTransId="{C94EC8CC-3351-4D1B-86C7-68BACA5D51A9}" sibTransId="{960E671C-BC7A-475B-9D25-DA848346A5C0}"/>
    <dgm:cxn modelId="{C83997B5-D709-F943-BEFD-1327C8EA5A03}" type="presOf" srcId="{D5326EE7-A525-4E15-B3FC-FC6597D1F081}" destId="{20F73D2A-0218-5843-A059-F89027753E82}" srcOrd="0" destOrd="0" presId="urn:microsoft.com/office/officeart/2005/8/layout/chevron1"/>
    <dgm:cxn modelId="{DC2371EF-EEA1-FA4A-A96C-BBAF1AB3FAA1}" type="presOf" srcId="{D0FA58A9-ADE3-42EA-A5FC-F1E6F4377E73}" destId="{228E8AC0-5504-9947-89A5-B4BB49D2A18A}" srcOrd="0" destOrd="0" presId="urn:microsoft.com/office/officeart/2005/8/layout/chevron1"/>
    <dgm:cxn modelId="{CA3BABD5-510C-824C-9173-CD9C14EACA43}" type="presParOf" srcId="{11A0479B-46A6-464E-AE79-A8DA21B96A01}" destId="{20F73D2A-0218-5843-A059-F89027753E82}" srcOrd="0" destOrd="0" presId="urn:microsoft.com/office/officeart/2005/8/layout/chevron1"/>
    <dgm:cxn modelId="{10BAEB14-8E2C-B04F-9476-5D25222BD01C}" type="presParOf" srcId="{11A0479B-46A6-464E-AE79-A8DA21B96A01}" destId="{71D3D186-F79E-FD42-891A-BCB4AB953F83}" srcOrd="1" destOrd="0" presId="urn:microsoft.com/office/officeart/2005/8/layout/chevron1"/>
    <dgm:cxn modelId="{A13F18E6-EC48-CD42-A48B-5CC59E1F6BF5}" type="presParOf" srcId="{11A0479B-46A6-464E-AE79-A8DA21B96A01}" destId="{228E8AC0-5504-9947-89A5-B4BB49D2A18A}"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9BE3C-9B3A-A345-B365-0E3FAA5BA10C}">
      <dsp:nvSpPr>
        <dsp:cNvPr id="0" name=""/>
        <dsp:cNvSpPr/>
      </dsp:nvSpPr>
      <dsp:spPr>
        <a:xfrm>
          <a:off x="0" y="36508"/>
          <a:ext cx="10515600" cy="15641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effect does the sudo iptables --policy INPUT DROP command have on the access to computing resources?</a:t>
          </a:r>
        </a:p>
      </dsp:txBody>
      <dsp:txXfrm>
        <a:off x="76357" y="112865"/>
        <a:ext cx="10362886" cy="1411464"/>
      </dsp:txXfrm>
    </dsp:sp>
    <dsp:sp modelId="{6847C9C9-ABC2-1D49-9825-F333398F2BB5}">
      <dsp:nvSpPr>
        <dsp:cNvPr id="0" name=""/>
        <dsp:cNvSpPr/>
      </dsp:nvSpPr>
      <dsp:spPr>
        <a:xfrm>
          <a:off x="0" y="1652526"/>
          <a:ext cx="10515600" cy="15641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Answer here: The effect of the sudo iptables is that it gives room for the system administrator to deal with incoming and outgoing traffic. </a:t>
          </a:r>
        </a:p>
      </dsp:txBody>
      <dsp:txXfrm>
        <a:off x="76357" y="1728883"/>
        <a:ext cx="10362886" cy="1411464"/>
      </dsp:txXfrm>
    </dsp:sp>
    <dsp:sp modelId="{3C254EFD-6A6E-F34D-BA39-C46C89FEE846}">
      <dsp:nvSpPr>
        <dsp:cNvPr id="0" name=""/>
        <dsp:cNvSpPr/>
      </dsp:nvSpPr>
      <dsp:spPr>
        <a:xfrm>
          <a:off x="0" y="3268545"/>
          <a:ext cx="10515600" cy="15641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Alternative Answer: </a:t>
          </a:r>
          <a:r>
            <a:rPr lang="en-US" sz="1800" b="0" i="0" kern="1200"/>
            <a:t>The policy INPUT DROP blocked incoming traffic to the network so that Nmap could not tell whether the ports were open or closed. This allows System Administrators to control incoming traffic. Before the sudo iptables – policy INPUT DROP was implemented, there were 977 closed ports and 23 open ports on the Linux server. But after the INPUT DROP command was run, the firewall blocked all incoming traffic resulting in all 1000 ports closed.</a:t>
          </a:r>
          <a:endParaRPr lang="en-US" sz="1800" kern="1200"/>
        </a:p>
      </dsp:txBody>
      <dsp:txXfrm>
        <a:off x="76357" y="3344902"/>
        <a:ext cx="10362886" cy="1411464"/>
      </dsp:txXfrm>
    </dsp:sp>
    <dsp:sp modelId="{FCD87043-41AF-EA4C-9EBB-901EB9208F66}">
      <dsp:nvSpPr>
        <dsp:cNvPr id="0" name=""/>
        <dsp:cNvSpPr/>
      </dsp:nvSpPr>
      <dsp:spPr>
        <a:xfrm>
          <a:off x="0" y="4832723"/>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References: </a:t>
          </a:r>
          <a:r>
            <a:rPr lang="en-US" sz="1400" kern="1200">
              <a:hlinkClick xmlns:r="http://schemas.openxmlformats.org/officeDocument/2006/relationships" r:id="rId1"/>
            </a:rPr>
            <a:t>https://www.hostinger.com/tutorials/iptables-tutorial</a:t>
          </a:r>
          <a:endParaRPr lang="en-US" sz="1400" kern="1200"/>
        </a:p>
      </dsp:txBody>
      <dsp:txXfrm>
        <a:off x="0" y="4832723"/>
        <a:ext cx="10515600" cy="29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9737D-F421-2343-8A4D-39703A4B6A77}">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062EC-B7E0-D542-9499-35A96576FBCE}">
      <dsp:nvSpPr>
        <dsp:cNvPr id="0" name=""/>
        <dsp:cNvSpPr/>
      </dsp:nvSpPr>
      <dsp:spPr>
        <a:xfrm>
          <a:off x="0" y="0"/>
          <a:ext cx="10515600" cy="146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1. </a:t>
          </a:r>
          <a:r>
            <a:rPr lang="en-US" sz="2400" kern="1200" dirty="0"/>
            <a:t>Overview: </a:t>
          </a:r>
        </a:p>
      </dsp:txBody>
      <dsp:txXfrm>
        <a:off x="0" y="0"/>
        <a:ext cx="10515600" cy="1465288"/>
      </dsp:txXfrm>
    </dsp:sp>
    <dsp:sp modelId="{BC226BF7-47B0-F24F-BFCA-A7EEEF69080B}">
      <dsp:nvSpPr>
        <dsp:cNvPr id="0" name=""/>
        <dsp:cNvSpPr/>
      </dsp:nvSpPr>
      <dsp:spPr>
        <a:xfrm>
          <a:off x="0" y="1465288"/>
          <a:ext cx="1051560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E79E5-C3D7-1C44-B0F0-B8C44B22D5F1}">
      <dsp:nvSpPr>
        <dsp:cNvPr id="0" name=""/>
        <dsp:cNvSpPr/>
      </dsp:nvSpPr>
      <dsp:spPr>
        <a:xfrm>
          <a:off x="0" y="1465288"/>
          <a:ext cx="10515600" cy="146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Technology is rapidly evolving, and implementing policies and procedures will help with the security and safety of many devices used today. This policy provides information and a solid foundation as a guideline for employee use of personally owned electronic devices for work-related purposes.  Some threats associated with BYOD are compromised data, unsecured wi-fi access, lost or stolen devices, and many more challenges associated with BYOD. </a:t>
          </a:r>
        </a:p>
      </dsp:txBody>
      <dsp:txXfrm>
        <a:off x="0" y="1465288"/>
        <a:ext cx="10515600" cy="1465288"/>
      </dsp:txXfrm>
    </dsp:sp>
    <dsp:sp modelId="{E49E4423-4BD0-3042-8A9D-1BA209E3D982}">
      <dsp:nvSpPr>
        <dsp:cNvPr id="0" name=""/>
        <dsp:cNvSpPr/>
      </dsp:nvSpPr>
      <dsp:spPr>
        <a:xfrm>
          <a:off x="0" y="2930576"/>
          <a:ext cx="1051560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AD20A-88B3-6442-8E10-2700739B14E9}">
      <dsp:nvSpPr>
        <dsp:cNvPr id="0" name=""/>
        <dsp:cNvSpPr/>
      </dsp:nvSpPr>
      <dsp:spPr>
        <a:xfrm>
          <a:off x="0" y="2930576"/>
          <a:ext cx="10515600" cy="146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2. </a:t>
          </a:r>
          <a:r>
            <a:rPr lang="en-US" sz="2400" kern="1200" dirty="0"/>
            <a:t>Purpose:  </a:t>
          </a:r>
        </a:p>
      </dsp:txBody>
      <dsp:txXfrm>
        <a:off x="0" y="2930576"/>
        <a:ext cx="10515600" cy="1465288"/>
      </dsp:txXfrm>
    </dsp:sp>
    <dsp:sp modelId="{925DF076-F8F6-DE4C-9053-D30576B087F8}">
      <dsp:nvSpPr>
        <dsp:cNvPr id="0" name=""/>
        <dsp:cNvSpPr/>
      </dsp:nvSpPr>
      <dsp:spPr>
        <a:xfrm>
          <a:off x="0" y="4395865"/>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9B24C-7A05-DA43-8DF0-0236715F597D}">
      <dsp:nvSpPr>
        <dsp:cNvPr id="0" name=""/>
        <dsp:cNvSpPr/>
      </dsp:nvSpPr>
      <dsp:spPr>
        <a:xfrm>
          <a:off x="0" y="4395865"/>
          <a:ext cx="10515600" cy="146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main goal of IT security policy is to protect data’s confidentiality, integrity, and availability (CIA). Such timely discovery to safeguard devices from This policy defines the standards, procedures, and restrictions for end users with legitimate business requirements to access corporate data using their devices. This policy goes over ways to properly use your device to keep it from getting compromised, keeping yourself and ABC Network Corporation safe. </a:t>
          </a:r>
        </a:p>
      </dsp:txBody>
      <dsp:txXfrm>
        <a:off x="0" y="4395865"/>
        <a:ext cx="10515600" cy="1465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7653-A61E-6B4F-A9BB-C07836D6755D}">
      <dsp:nvSpPr>
        <dsp:cNvPr id="0" name=""/>
        <dsp:cNvSpPr/>
      </dsp:nvSpPr>
      <dsp:spPr>
        <a:xfrm>
          <a:off x="0" y="2602"/>
          <a:ext cx="1122763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AC7EC0-CD14-524D-935D-622F01DC81F9}">
      <dsp:nvSpPr>
        <dsp:cNvPr id="0" name=""/>
        <dsp:cNvSpPr/>
      </dsp:nvSpPr>
      <dsp:spPr>
        <a:xfrm>
          <a:off x="0" y="2602"/>
          <a:ext cx="11227632" cy="108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3. Scope: </a:t>
          </a:r>
        </a:p>
      </dsp:txBody>
      <dsp:txXfrm>
        <a:off x="0" y="2602"/>
        <a:ext cx="11227632" cy="1089923"/>
      </dsp:txXfrm>
    </dsp:sp>
    <dsp:sp modelId="{2335FDB7-DB36-834A-B521-CA6D00CB736E}">
      <dsp:nvSpPr>
        <dsp:cNvPr id="0" name=""/>
        <dsp:cNvSpPr/>
      </dsp:nvSpPr>
      <dsp:spPr>
        <a:xfrm>
          <a:off x="0" y="464827"/>
          <a:ext cx="1122763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171954C-3439-8D43-9A56-FB6668B414E1}">
      <dsp:nvSpPr>
        <dsp:cNvPr id="0" name=""/>
        <dsp:cNvSpPr/>
      </dsp:nvSpPr>
      <dsp:spPr>
        <a:xfrm>
          <a:off x="0" y="524435"/>
          <a:ext cx="11227632" cy="108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Cell phones, tablets, and laptops are all part of BYOD. When using your own BYOD, all wi-fi connections must be registered with the IT Department before your device can be used. If your device becomes lost or stolen, MDM software (Mobile Device Management) must be installed on all devices removing sensitive data that may have been on your device. All devices must meet security requirements: using a VPN (Virtual Private Network), using secure passwords on each device, and using the latest antivirus software, which prevents and decreases malware exposure on the devices. If ABC Employer is to be terminated, all data dealing with ABC Corporation Network will be erased for company protection and privacy. </a:t>
          </a:r>
        </a:p>
      </dsp:txBody>
      <dsp:txXfrm>
        <a:off x="0" y="524435"/>
        <a:ext cx="11227632" cy="1089923"/>
      </dsp:txXfrm>
    </dsp:sp>
    <dsp:sp modelId="{D897B722-B4D5-E44F-A7A5-DC1116D97C88}">
      <dsp:nvSpPr>
        <dsp:cNvPr id="0" name=""/>
        <dsp:cNvSpPr/>
      </dsp:nvSpPr>
      <dsp:spPr>
        <a:xfrm>
          <a:off x="0" y="2761579"/>
          <a:ext cx="112276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3B18D94-94ED-644C-967F-80E907C7F0D2}">
      <dsp:nvSpPr>
        <dsp:cNvPr id="0" name=""/>
        <dsp:cNvSpPr/>
      </dsp:nvSpPr>
      <dsp:spPr>
        <a:xfrm>
          <a:off x="0" y="2033238"/>
          <a:ext cx="11227632" cy="108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4. Policy:</a:t>
          </a:r>
        </a:p>
        <a:p>
          <a:pPr marL="0" lvl="0" indent="0" algn="l" defTabSz="1155700">
            <a:lnSpc>
              <a:spcPct val="90000"/>
            </a:lnSpc>
            <a:spcBef>
              <a:spcPct val="0"/>
            </a:spcBef>
            <a:spcAft>
              <a:spcPct val="35000"/>
            </a:spcAft>
            <a:buNone/>
          </a:pPr>
          <a:r>
            <a:rPr lang="en-US" sz="2600" kern="1200" dirty="0"/>
            <a:t>  </a:t>
          </a:r>
        </a:p>
      </dsp:txBody>
      <dsp:txXfrm>
        <a:off x="0" y="2033238"/>
        <a:ext cx="11227632" cy="1089923"/>
      </dsp:txXfrm>
    </dsp:sp>
    <dsp:sp modelId="{154A184E-CADE-0341-995B-CF0D3639C3DE}">
      <dsp:nvSpPr>
        <dsp:cNvPr id="0" name=""/>
        <dsp:cNvSpPr/>
      </dsp:nvSpPr>
      <dsp:spPr>
        <a:xfrm>
          <a:off x="0" y="2019441"/>
          <a:ext cx="1122763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AAF835-A313-C040-A91B-FF424EBAC5B5}">
      <dsp:nvSpPr>
        <dsp:cNvPr id="0" name=""/>
        <dsp:cNvSpPr/>
      </dsp:nvSpPr>
      <dsp:spPr>
        <a:xfrm>
          <a:off x="0" y="2949318"/>
          <a:ext cx="11216667" cy="167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All BYOD are subject to security assessment before ABC Corporation’s Network; by being accepted into ABC Corporation’s Network, all devices must run on the newest software updates released, and all devices must be updated with the latest anti-virus software and firewall. All employees must sign a contract giving ABC Corporations Network control over how their device is used within the company. Any device that is not updated to the newest version of the software and antivirus risk vulnerability to your device. To prevent harm to your devices, please regularly check for any updates necessary to keep your devices safe. </a:t>
          </a:r>
        </a:p>
      </dsp:txBody>
      <dsp:txXfrm>
        <a:off x="0" y="2949318"/>
        <a:ext cx="11216667" cy="1676138"/>
      </dsp:txXfrm>
    </dsp:sp>
    <dsp:sp modelId="{5AB559DC-000C-7B4E-BA01-5385A8FBFAE3}">
      <dsp:nvSpPr>
        <dsp:cNvPr id="0" name=""/>
        <dsp:cNvSpPr/>
      </dsp:nvSpPr>
      <dsp:spPr>
        <a:xfrm>
          <a:off x="0" y="4543778"/>
          <a:ext cx="1122763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904415-CB5E-1543-AC88-36B6C7488E7D}">
      <dsp:nvSpPr>
        <dsp:cNvPr id="0" name=""/>
        <dsp:cNvSpPr/>
      </dsp:nvSpPr>
      <dsp:spPr>
        <a:xfrm>
          <a:off x="0" y="4798613"/>
          <a:ext cx="11227632" cy="108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Regarding remediation for BYOD, all devices with network security issues will be remediated through the IT Department to be corrected.  If any problems arise when using your devices, such as network issues, any employee should contact IT through email or phone during business days to help resolve the issue. When sending emails to IT, please CC management in all emails regarding your IT issues. </a:t>
          </a:r>
        </a:p>
      </dsp:txBody>
      <dsp:txXfrm>
        <a:off x="0" y="4798613"/>
        <a:ext cx="11227632" cy="108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03B16-D476-6A49-95FB-8083395F7CAE}">
      <dsp:nvSpPr>
        <dsp:cNvPr id="0" name=""/>
        <dsp:cNvSpPr/>
      </dsp:nvSpPr>
      <dsp:spPr>
        <a:xfrm>
          <a:off x="0" y="0"/>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389448C-A5A0-3741-9BD3-B9C18C260DE2}">
      <dsp:nvSpPr>
        <dsp:cNvPr id="0" name=""/>
        <dsp:cNvSpPr/>
      </dsp:nvSpPr>
      <dsp:spPr>
        <a:xfrm>
          <a:off x="0" y="678"/>
          <a:ext cx="10515600" cy="11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5</a:t>
          </a:r>
          <a:r>
            <a:rPr lang="en-US" sz="1800" kern="1200" dirty="0"/>
            <a:t>. Policy Compliance: </a:t>
          </a:r>
        </a:p>
      </dsp:txBody>
      <dsp:txXfrm>
        <a:off x="0" y="678"/>
        <a:ext cx="10515600" cy="1110900"/>
      </dsp:txXfrm>
    </dsp:sp>
    <dsp:sp modelId="{BE2CA017-78A1-9B40-ABF8-DFDE190664C4}">
      <dsp:nvSpPr>
        <dsp:cNvPr id="0" name=""/>
        <dsp:cNvSpPr/>
      </dsp:nvSpPr>
      <dsp:spPr>
        <a:xfrm>
          <a:off x="0" y="1111579"/>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1408D9-5A81-BF49-ADA5-5DC65ED9714B}">
      <dsp:nvSpPr>
        <dsp:cNvPr id="0" name=""/>
        <dsp:cNvSpPr/>
      </dsp:nvSpPr>
      <dsp:spPr>
        <a:xfrm>
          <a:off x="0" y="1096581"/>
          <a:ext cx="10515600" cy="11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All ABC Corporation employees agree upon signing a contract to have their BYOD centrally managed and partially controlled through IT to keep themselves and the company safe from risk. Intrusion detection tools will be installed automatically on all devices and only to be used upon suspicion if your BYOD is being used outside of work purposes. All internal and external audits must be handled accordingly through the IT and Legal Departments at any time. </a:t>
          </a:r>
        </a:p>
      </dsp:txBody>
      <dsp:txXfrm>
        <a:off x="0" y="1096581"/>
        <a:ext cx="10515600" cy="1110900"/>
      </dsp:txXfrm>
    </dsp:sp>
    <dsp:sp modelId="{70367515-263A-474E-83AB-F14C12DC4A12}">
      <dsp:nvSpPr>
        <dsp:cNvPr id="0" name=""/>
        <dsp:cNvSpPr/>
      </dsp:nvSpPr>
      <dsp:spPr>
        <a:xfrm>
          <a:off x="0" y="2222480"/>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AC95AD-7FBE-0E48-8C7B-CFA0886238AE}">
      <dsp:nvSpPr>
        <dsp:cNvPr id="0" name=""/>
        <dsp:cNvSpPr/>
      </dsp:nvSpPr>
      <dsp:spPr>
        <a:xfrm>
          <a:off x="0" y="2597231"/>
          <a:ext cx="10515600" cy="11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Any employee not following security policy and procedure will result in a two-step disciplinary action, one written warning, and termination from the company due to breach of contract, with the possibility of legal action being taken against them. IT will erase any work-related information about the employer’s BYOD and wipe clean remotely. </a:t>
          </a:r>
        </a:p>
      </dsp:txBody>
      <dsp:txXfrm>
        <a:off x="0" y="2597231"/>
        <a:ext cx="10515600" cy="1110900"/>
      </dsp:txXfrm>
    </dsp:sp>
    <dsp:sp modelId="{B9A83D81-D036-214F-892A-D3F52951EB95}">
      <dsp:nvSpPr>
        <dsp:cNvPr id="0" name=""/>
        <dsp:cNvSpPr/>
      </dsp:nvSpPr>
      <dsp:spPr>
        <a:xfrm>
          <a:off x="0" y="3678160"/>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1435E3-578F-CB41-9EF9-7A9907B54996}">
      <dsp:nvSpPr>
        <dsp:cNvPr id="0" name=""/>
        <dsp:cNvSpPr/>
      </dsp:nvSpPr>
      <dsp:spPr>
        <a:xfrm>
          <a:off x="0" y="3738115"/>
          <a:ext cx="10515600" cy="11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6. Related Standards, Policies, and Processes:  </a:t>
          </a:r>
        </a:p>
      </dsp:txBody>
      <dsp:txXfrm>
        <a:off x="0" y="3738115"/>
        <a:ext cx="10515600" cy="1110900"/>
      </dsp:txXfrm>
    </dsp:sp>
    <dsp:sp modelId="{F866CA08-622C-F144-A79B-CCE06C093417}">
      <dsp:nvSpPr>
        <dsp:cNvPr id="0" name=""/>
        <dsp:cNvSpPr/>
      </dsp:nvSpPr>
      <dsp:spPr>
        <a:xfrm>
          <a:off x="0" y="4444281"/>
          <a:ext cx="1051560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88040B-F95B-3144-80D8-81821F90216D}">
      <dsp:nvSpPr>
        <dsp:cNvPr id="0" name=""/>
        <dsp:cNvSpPr/>
      </dsp:nvSpPr>
      <dsp:spPr>
        <a:xfrm>
          <a:off x="0" y="4444281"/>
          <a:ext cx="10515600" cy="111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 the case of working in environments such as medical or psychiatric facilities, ABC Corporation will implement HIPPA policies, procedures, and standards due to patient and hospital confidentiality.  PCI-DSS policies, standards, and procedures will secure all patients’ credit information for secure safety measures. </a:t>
          </a:r>
        </a:p>
      </dsp:txBody>
      <dsp:txXfrm>
        <a:off x="0" y="4444281"/>
        <a:ext cx="10515600" cy="1110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F9EF5-5C27-7840-AB86-92B7C787AA5A}">
      <dsp:nvSpPr>
        <dsp:cNvPr id="0" name=""/>
        <dsp:cNvSpPr/>
      </dsp:nvSpPr>
      <dsp:spPr>
        <a:xfrm>
          <a:off x="0" y="2878"/>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DCE6B-AB26-9F46-A13B-42BA15462D52}">
      <dsp:nvSpPr>
        <dsp:cNvPr id="0" name=""/>
        <dsp:cNvSpPr/>
      </dsp:nvSpPr>
      <dsp:spPr>
        <a:xfrm>
          <a:off x="0" y="2878"/>
          <a:ext cx="4936067" cy="76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7. Definitions and Terms: </a:t>
          </a:r>
        </a:p>
      </dsp:txBody>
      <dsp:txXfrm>
        <a:off x="0" y="2878"/>
        <a:ext cx="4936067" cy="764913"/>
      </dsp:txXfrm>
    </dsp:sp>
    <dsp:sp modelId="{23679BF9-9788-E243-A002-FA947814FDB4}">
      <dsp:nvSpPr>
        <dsp:cNvPr id="0" name=""/>
        <dsp:cNvSpPr/>
      </dsp:nvSpPr>
      <dsp:spPr>
        <a:xfrm>
          <a:off x="0" y="767791"/>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1F062-6699-0749-B6EC-40F7DAD83F89}">
      <dsp:nvSpPr>
        <dsp:cNvPr id="0" name=""/>
        <dsp:cNvSpPr/>
      </dsp:nvSpPr>
      <dsp:spPr>
        <a:xfrm>
          <a:off x="0" y="767791"/>
          <a:ext cx="4936067" cy="76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Think of terms such as BYOD, mobile devices, and CIA. Define them here</a:t>
          </a:r>
        </a:p>
      </dsp:txBody>
      <dsp:txXfrm>
        <a:off x="0" y="767791"/>
        <a:ext cx="4936067" cy="764913"/>
      </dsp:txXfrm>
    </dsp:sp>
    <dsp:sp modelId="{D7E51DA4-BFF7-9C44-B691-D36970E02314}">
      <dsp:nvSpPr>
        <dsp:cNvPr id="0" name=""/>
        <dsp:cNvSpPr/>
      </dsp:nvSpPr>
      <dsp:spPr>
        <a:xfrm>
          <a:off x="0" y="1532704"/>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2DCE0-E947-BE45-8EA5-BE49D0DE23A6}">
      <dsp:nvSpPr>
        <dsp:cNvPr id="0" name=""/>
        <dsp:cNvSpPr/>
      </dsp:nvSpPr>
      <dsp:spPr>
        <a:xfrm>
          <a:off x="0" y="1532704"/>
          <a:ext cx="4936067" cy="76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BYOD- The ability to bring one’s device to and from work for work-related purposes only. </a:t>
          </a:r>
        </a:p>
      </dsp:txBody>
      <dsp:txXfrm>
        <a:off x="0" y="1532704"/>
        <a:ext cx="4936067" cy="764913"/>
      </dsp:txXfrm>
    </dsp:sp>
    <dsp:sp modelId="{2439A2B0-240F-4641-BED1-BE23CA96D549}">
      <dsp:nvSpPr>
        <dsp:cNvPr id="0" name=""/>
        <dsp:cNvSpPr/>
      </dsp:nvSpPr>
      <dsp:spPr>
        <a:xfrm>
          <a:off x="0" y="2297618"/>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AB0ED-7010-4448-9725-23CB5156D104}">
      <dsp:nvSpPr>
        <dsp:cNvPr id="0" name=""/>
        <dsp:cNvSpPr/>
      </dsp:nvSpPr>
      <dsp:spPr>
        <a:xfrm>
          <a:off x="0" y="2297618"/>
          <a:ext cx="4936067" cy="76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CIA- Confidentiality, Integrity, &amp; Availability. </a:t>
          </a:r>
        </a:p>
      </dsp:txBody>
      <dsp:txXfrm>
        <a:off x="0" y="2297618"/>
        <a:ext cx="4936067" cy="764913"/>
      </dsp:txXfrm>
    </dsp:sp>
    <dsp:sp modelId="{D3842A09-09BC-6F43-9F62-4D4FAF42202A}">
      <dsp:nvSpPr>
        <dsp:cNvPr id="0" name=""/>
        <dsp:cNvSpPr/>
      </dsp:nvSpPr>
      <dsp:spPr>
        <a:xfrm>
          <a:off x="0" y="3062531"/>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A4868-1EFF-4441-8EA0-8D9521BD2CBE}">
      <dsp:nvSpPr>
        <dsp:cNvPr id="0" name=""/>
        <dsp:cNvSpPr/>
      </dsp:nvSpPr>
      <dsp:spPr>
        <a:xfrm>
          <a:off x="0" y="3048441"/>
          <a:ext cx="4931246" cy="105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Mobile Devices- Portable electronic equipment used to connect to internet services; a mobile device is considered a  cell phone, tablet, or laptop used to carry around anywhere you go. </a:t>
          </a:r>
        </a:p>
      </dsp:txBody>
      <dsp:txXfrm>
        <a:off x="0" y="3048441"/>
        <a:ext cx="4931246" cy="1057485"/>
      </dsp:txXfrm>
    </dsp:sp>
    <dsp:sp modelId="{C450A601-255E-2145-AFA6-23FD0B5FCBB8}">
      <dsp:nvSpPr>
        <dsp:cNvPr id="0" name=""/>
        <dsp:cNvSpPr/>
      </dsp:nvSpPr>
      <dsp:spPr>
        <a:xfrm>
          <a:off x="0" y="4120016"/>
          <a:ext cx="49360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0B712-338F-4649-A05B-15A2D161DC8D}">
      <dsp:nvSpPr>
        <dsp:cNvPr id="0" name=""/>
        <dsp:cNvSpPr/>
      </dsp:nvSpPr>
      <dsp:spPr>
        <a:xfrm>
          <a:off x="0" y="4120016"/>
          <a:ext cx="4936067" cy="76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8. Revision History:  </a:t>
          </a:r>
        </a:p>
      </dsp:txBody>
      <dsp:txXfrm>
        <a:off x="0" y="4120016"/>
        <a:ext cx="4936067" cy="764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4A34B-B871-5F47-8836-4BB3B346A618}">
      <dsp:nvSpPr>
        <dsp:cNvPr id="0" name=""/>
        <dsp:cNvSpPr/>
      </dsp:nvSpPr>
      <dsp:spPr>
        <a:xfrm>
          <a:off x="701" y="1724995"/>
          <a:ext cx="2552569" cy="1276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 did not use a ton of references when working on this project</a:t>
          </a:r>
          <a:r>
            <a:rPr lang="en-US" sz="1000" kern="1200" dirty="0"/>
            <a:t>. </a:t>
          </a:r>
        </a:p>
      </dsp:txBody>
      <dsp:txXfrm>
        <a:off x="38082" y="1762376"/>
        <a:ext cx="2477807" cy="1201522"/>
      </dsp:txXfrm>
    </dsp:sp>
    <dsp:sp modelId="{AA399148-885A-744E-B904-D9FF6F2943D7}">
      <dsp:nvSpPr>
        <dsp:cNvPr id="0" name=""/>
        <dsp:cNvSpPr/>
      </dsp:nvSpPr>
      <dsp:spPr>
        <a:xfrm>
          <a:off x="3191413" y="1724995"/>
          <a:ext cx="2552569" cy="1276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hlinkClick xmlns:r="http://schemas.openxmlformats.org/officeDocument/2006/relationships" r:id="rId1"/>
            </a:rPr>
            <a:t>https://www.hostinger.com/tutorials/iptables-tutorial</a:t>
          </a:r>
          <a:endParaRPr lang="en-US" sz="1400" kern="1200" dirty="0"/>
        </a:p>
      </dsp:txBody>
      <dsp:txXfrm>
        <a:off x="3228794" y="1762376"/>
        <a:ext cx="2477807" cy="1201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3D2A-0218-5843-A059-F89027753E82}">
      <dsp:nvSpPr>
        <dsp:cNvPr id="0" name=""/>
        <dsp:cNvSpPr/>
      </dsp:nvSpPr>
      <dsp:spPr>
        <a:xfrm>
          <a:off x="9584" y="1051107"/>
          <a:ext cx="5729419" cy="229176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I hope you enjoyed my presentation:</a:t>
          </a:r>
        </a:p>
      </dsp:txBody>
      <dsp:txXfrm>
        <a:off x="1155468" y="1051107"/>
        <a:ext cx="3437652" cy="2291767"/>
      </dsp:txXfrm>
    </dsp:sp>
    <dsp:sp modelId="{228E8AC0-5504-9947-89A5-B4BB49D2A18A}">
      <dsp:nvSpPr>
        <dsp:cNvPr id="0" name=""/>
        <dsp:cNvSpPr/>
      </dsp:nvSpPr>
      <dsp:spPr>
        <a:xfrm>
          <a:off x="5166062" y="1051107"/>
          <a:ext cx="5729419" cy="229176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I learned about Security &amp; threats, Cryptography, Network attacks &amp; Defenses, Wireless network &amp; Device Security, Identity and access management, &amp; Risk Management. The class was interesting and entailed a lot of exciting things.</a:t>
          </a:r>
        </a:p>
      </dsp:txBody>
      <dsp:txXfrm>
        <a:off x="6311946" y="1051107"/>
        <a:ext cx="3437652" cy="22917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9C28-1CA4-8A21-5409-C6D93FBF5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B157BA-BCC8-21BF-6887-00FCB64B1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3479B1-0CBF-0860-6AE9-FE8C7B59765F}"/>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922B5643-4172-73CF-608A-67ECDF0CE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9E258-C948-E0DA-6AFD-3500DCEA5A5B}"/>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27107161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329C-CD09-C6EA-BBBA-9EC710904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AD9111-43C3-271B-E97E-4DE667317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4CD3A-ED95-A0BD-B3C0-7224C459CC7A}"/>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605FAD19-2AA3-209B-08FE-CA7A4A68D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F9F6E-82AA-57C6-5EB2-E775558D909F}"/>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36632681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C163F-EF9F-E294-5BC4-1209B43C92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84CC01-1106-D6A2-1790-7D66B8DCE6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B5D5A-F46E-D67B-DC69-D532022250D8}"/>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4A146B8B-7C33-CB8B-3855-55A48FBA4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702CA-DBA2-A161-F639-D65423E01A63}"/>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17082863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4D26-E1A9-3DBA-6D25-CB90CAD7D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FA419-247A-A265-1A73-595489DBA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31191-66A0-E824-4408-8C991BC4355E}"/>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FB64FD89-7D7C-2396-089D-7AFCE5BF8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73F2E-928C-7871-3C6A-1CB384FDF522}"/>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123932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7169-206E-7581-89A2-6C7E2468E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00CEB4-5144-484F-3736-F142C60AF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AC523-751F-4D38-7D59-B27C20845BAF}"/>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8D39CBC4-5D77-0340-7267-128A3CA35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1711D-A998-DFCC-A6B1-91E36EF852C6}"/>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963925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BA44-25DF-00BC-8876-480D2DDC6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6B092-7889-CD46-CB9B-C7A9853A5A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45835-3E42-5DF8-377D-2B004A13D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784F6C-5A9C-5F92-1A2C-DBB4FDF00358}"/>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6" name="Footer Placeholder 5">
            <a:extLst>
              <a:ext uri="{FF2B5EF4-FFF2-40B4-BE49-F238E27FC236}">
                <a16:creationId xmlns:a16="http://schemas.microsoft.com/office/drawing/2014/main" id="{8DA43BC3-39C2-58AD-0326-640376F32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3A7A5-E838-62D8-C420-C965B19A72BF}"/>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1385546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AC56-422B-A41E-F1B0-7A51036DDA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8C4BF-0CAF-933D-82CB-35E7746FD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8B2DC4-320F-0ABC-EDE9-CF23F444B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1FC936-BAB9-915A-4A1C-82F4854A7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61758-8D33-8357-B805-E5D10A9FB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5F1F5F-D890-5585-10E0-65E9F7DAA930}"/>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8" name="Footer Placeholder 7">
            <a:extLst>
              <a:ext uri="{FF2B5EF4-FFF2-40B4-BE49-F238E27FC236}">
                <a16:creationId xmlns:a16="http://schemas.microsoft.com/office/drawing/2014/main" id="{68E330A6-3CB7-3B2E-F464-78B2FEBA47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18E6C0-09DA-AC73-8B73-5697A7C03449}"/>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37699890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3EE8-2CD0-A76E-CAE3-34981C6F1C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62588-2233-CE89-93D5-DBA366901852}"/>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4" name="Footer Placeholder 3">
            <a:extLst>
              <a:ext uri="{FF2B5EF4-FFF2-40B4-BE49-F238E27FC236}">
                <a16:creationId xmlns:a16="http://schemas.microsoft.com/office/drawing/2014/main" id="{41B5A023-E306-EF33-2E26-B746D9A4ED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B6E64F-4AAD-86D6-ECE6-8E49298A39A1}"/>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42191833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66109-F2EF-19CB-A222-FD6155EC209C}"/>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3" name="Footer Placeholder 2">
            <a:extLst>
              <a:ext uri="{FF2B5EF4-FFF2-40B4-BE49-F238E27FC236}">
                <a16:creationId xmlns:a16="http://schemas.microsoft.com/office/drawing/2014/main" id="{574D7AB5-B8D6-6884-45F9-CFBA2AB56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79A40-ED26-A645-964C-1FF48A6F1DF7}"/>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4143415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20D6-EE34-6738-B45F-22666EB1C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0879A-4EAB-D7FF-6CDA-CCB1E31F9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B8E8D-0457-AB12-B2BB-70C73C49F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651C7A-F620-BCA0-157A-B9A268BEFB26}"/>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6" name="Footer Placeholder 5">
            <a:extLst>
              <a:ext uri="{FF2B5EF4-FFF2-40B4-BE49-F238E27FC236}">
                <a16:creationId xmlns:a16="http://schemas.microsoft.com/office/drawing/2014/main" id="{37CC1555-82EE-0FEF-A015-8DA8BF1A8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63ADF-75BD-22B4-2299-0576672B5E7C}"/>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38287775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024F-65AA-EE43-3421-89B31230D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AE16FB-A150-FA2C-1582-6F4FF42A3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B1955-67A9-80B4-6A40-99A9994A6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8168-D69B-990F-F246-43D2F66C29D4}"/>
              </a:ext>
            </a:extLst>
          </p:cNvPr>
          <p:cNvSpPr>
            <a:spLocks noGrp="1"/>
          </p:cNvSpPr>
          <p:nvPr>
            <p:ph type="dt" sz="half" idx="10"/>
          </p:nvPr>
        </p:nvSpPr>
        <p:spPr/>
        <p:txBody>
          <a:bodyPr/>
          <a:lstStyle/>
          <a:p>
            <a:fld id="{0F79DCA6-40B9-6749-A76D-BE655CC54680}" type="datetimeFigureOut">
              <a:rPr lang="en-US" smtClean="0"/>
              <a:t>12/17/22</a:t>
            </a:fld>
            <a:endParaRPr lang="en-US"/>
          </a:p>
        </p:txBody>
      </p:sp>
      <p:sp>
        <p:nvSpPr>
          <p:cNvPr id="6" name="Footer Placeholder 5">
            <a:extLst>
              <a:ext uri="{FF2B5EF4-FFF2-40B4-BE49-F238E27FC236}">
                <a16:creationId xmlns:a16="http://schemas.microsoft.com/office/drawing/2014/main" id="{0E772D6A-7A38-9BAE-754F-D588B445A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D538B-B42F-DC9E-95D0-D441453E3B3D}"/>
              </a:ext>
            </a:extLst>
          </p:cNvPr>
          <p:cNvSpPr>
            <a:spLocks noGrp="1"/>
          </p:cNvSpPr>
          <p:nvPr>
            <p:ph type="sldNum" sz="quarter" idx="12"/>
          </p:nvPr>
        </p:nvSpPr>
        <p:spPr/>
        <p:txBody>
          <a:bodyPr/>
          <a:lstStyle/>
          <a:p>
            <a:fld id="{10479902-50EA-D14D-95B8-B3471F7B0311}" type="slidenum">
              <a:rPr lang="en-US" smtClean="0"/>
              <a:t>‹#›</a:t>
            </a:fld>
            <a:endParaRPr lang="en-US"/>
          </a:p>
        </p:txBody>
      </p:sp>
    </p:spTree>
    <p:extLst>
      <p:ext uri="{BB962C8B-B14F-4D97-AF65-F5344CB8AC3E}">
        <p14:creationId xmlns:p14="http://schemas.microsoft.com/office/powerpoint/2010/main" val="40172927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A1F7C-A238-5058-4B21-02A0C0FC4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E28C0-0DEC-3273-A36F-C2985A20F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3D954-133D-782E-4C85-9CEDDF658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DCA6-40B9-6749-A76D-BE655CC54680}" type="datetimeFigureOut">
              <a:rPr lang="en-US" smtClean="0"/>
              <a:t>12/17/22</a:t>
            </a:fld>
            <a:endParaRPr lang="en-US"/>
          </a:p>
        </p:txBody>
      </p:sp>
      <p:sp>
        <p:nvSpPr>
          <p:cNvPr id="5" name="Footer Placeholder 4">
            <a:extLst>
              <a:ext uri="{FF2B5EF4-FFF2-40B4-BE49-F238E27FC236}">
                <a16:creationId xmlns:a16="http://schemas.microsoft.com/office/drawing/2014/main" id="{4F9F037F-75C2-536F-A0FE-4E960CBA1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45769-4E7D-C530-7230-75D7E2E86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79902-50EA-D14D-95B8-B3471F7B0311}" type="slidenum">
              <a:rPr lang="en-US" smtClean="0"/>
              <a:t>‹#›</a:t>
            </a:fld>
            <a:endParaRPr lang="en-US"/>
          </a:p>
        </p:txBody>
      </p:sp>
    </p:spTree>
    <p:extLst>
      <p:ext uri="{BB962C8B-B14F-4D97-AF65-F5344CB8AC3E}">
        <p14:creationId xmlns:p14="http://schemas.microsoft.com/office/powerpoint/2010/main" val="139723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xsys.it/blog/multi-factor-authentication/"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nexsys.it/blog/vulnerability-assessment-vs-penetration/"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sci.libretexts.org/Courses/Diablo_Valley_College/Public_Speaking/09:_Introductions_Matter-_How_to_Begin_a_Speech_Effectively/9.01:_The_Importance_of_an_Introducti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oplemattersglobal.com/news/training-development/90-organizations-in-hong-kong-are-facing-challenges-with-tech-disruption-23568"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picpedia.org/chalkboard/r/reference.html" TargetMode="External"/><Relationship Id="rId7" Type="http://schemas.openxmlformats.org/officeDocument/2006/relationships/diagramColors" Target="../diagrams/colors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dicophilo.fr/dissertation/faire-une-conclusion/" TargetMode="External"/><Relationship Id="rId7" Type="http://schemas.openxmlformats.org/officeDocument/2006/relationships/diagramColors" Target="../diagrams/colors7.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ready-prepared-preparation-237904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20/11/australian-governments-media-monitoring-company-hit-with-cyber-attack/" TargetMode="External"/><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2" name="Oval 51">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2" name="Straight Connector 61">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0" name="Straight Connector 69">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65BEFF39-4B6A-5AC0-B37E-EDD97890E80A}"/>
              </a:ext>
            </a:extLst>
          </p:cNvPr>
          <p:cNvPicPr>
            <a:picLocks noChangeAspect="1"/>
          </p:cNvPicPr>
          <p:nvPr/>
        </p:nvPicPr>
        <p:blipFill rotWithShape="1">
          <a:blip r:embed="rId2">
            <a:duotone>
              <a:prstClr val="black"/>
              <a:schemeClr val="bg1">
                <a:tint val="45000"/>
                <a:satMod val="400000"/>
              </a:schemeClr>
            </a:duotone>
            <a:alphaModFix amt="25000"/>
          </a:blip>
          <a:srcRect b="6639"/>
          <a:stretch/>
        </p:blipFill>
        <p:spPr>
          <a:xfrm>
            <a:off x="782669" y="29548"/>
            <a:ext cx="10691280" cy="6013845"/>
          </a:xfrm>
          <a:prstGeom prst="rect">
            <a:avLst/>
          </a:prstGeom>
        </p:spPr>
      </p:pic>
      <p:sp>
        <p:nvSpPr>
          <p:cNvPr id="2" name="Title 1">
            <a:extLst>
              <a:ext uri="{FF2B5EF4-FFF2-40B4-BE49-F238E27FC236}">
                <a16:creationId xmlns:a16="http://schemas.microsoft.com/office/drawing/2014/main" id="{F6EDD1A6-0FFA-4F6B-AE8B-BBEF7C9FDB8D}"/>
              </a:ext>
            </a:extLst>
          </p:cNvPr>
          <p:cNvSpPr>
            <a:spLocks noGrp="1"/>
          </p:cNvSpPr>
          <p:nvPr>
            <p:ph type="ctrTitle"/>
          </p:nvPr>
        </p:nvSpPr>
        <p:spPr>
          <a:xfrm>
            <a:off x="2618173" y="630936"/>
            <a:ext cx="7315200" cy="2702018"/>
          </a:xfrm>
          <a:noFill/>
        </p:spPr>
        <p:txBody>
          <a:bodyPr anchor="b">
            <a:normAutofit/>
          </a:bodyPr>
          <a:lstStyle/>
          <a:p>
            <a:r>
              <a:rPr lang="en-US" sz="4800">
                <a:solidFill>
                  <a:schemeClr val="bg1"/>
                </a:solidFill>
              </a:rPr>
              <a:t>Luella Tracy Henderson</a:t>
            </a:r>
            <a:br>
              <a:rPr lang="en-US" sz="4800">
                <a:solidFill>
                  <a:schemeClr val="bg1"/>
                </a:solidFill>
              </a:rPr>
            </a:br>
            <a:r>
              <a:rPr lang="en-US" sz="4800">
                <a:solidFill>
                  <a:schemeClr val="bg1"/>
                </a:solidFill>
              </a:rPr>
              <a:t>12/17/2022</a:t>
            </a:r>
          </a:p>
        </p:txBody>
      </p:sp>
      <p:sp>
        <p:nvSpPr>
          <p:cNvPr id="3" name="Subtitle 2">
            <a:extLst>
              <a:ext uri="{FF2B5EF4-FFF2-40B4-BE49-F238E27FC236}">
                <a16:creationId xmlns:a16="http://schemas.microsoft.com/office/drawing/2014/main" id="{6B7AFCAF-3DBD-4AE6-4917-268C455F4144}"/>
              </a:ext>
            </a:extLst>
          </p:cNvPr>
          <p:cNvSpPr>
            <a:spLocks noGrp="1"/>
          </p:cNvSpPr>
          <p:nvPr>
            <p:ph type="subTitle" idx="1"/>
          </p:nvPr>
        </p:nvSpPr>
        <p:spPr>
          <a:xfrm>
            <a:off x="2618174" y="3427487"/>
            <a:ext cx="7315200" cy="2615906"/>
          </a:xfrm>
          <a:noFill/>
        </p:spPr>
        <p:txBody>
          <a:bodyPr anchor="t">
            <a:normAutofit/>
          </a:bodyPr>
          <a:lstStyle/>
          <a:p>
            <a:r>
              <a:rPr lang="en-US">
                <a:solidFill>
                  <a:schemeClr val="bg1"/>
                </a:solidFill>
              </a:rPr>
              <a:t>Sec 285</a:t>
            </a:r>
          </a:p>
          <a:p>
            <a:r>
              <a:rPr lang="en-US">
                <a:solidFill>
                  <a:schemeClr val="bg1"/>
                </a:solidFill>
              </a:rPr>
              <a:t>Professor Okrah</a:t>
            </a:r>
          </a:p>
        </p:txBody>
      </p:sp>
    </p:spTree>
    <p:extLst>
      <p:ext uri="{BB962C8B-B14F-4D97-AF65-F5344CB8AC3E}">
        <p14:creationId xmlns:p14="http://schemas.microsoft.com/office/powerpoint/2010/main" val="37758569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PU with binary numbers and blueprint">
            <a:extLst>
              <a:ext uri="{FF2B5EF4-FFF2-40B4-BE49-F238E27FC236}">
                <a16:creationId xmlns:a16="http://schemas.microsoft.com/office/drawing/2014/main" id="{56156DD1-340C-6D6D-1AD0-6F41961103C2}"/>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37487-B548-9698-6D0B-AE10D4C7268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            Bring Your Own Device (BYOD)</a:t>
            </a:r>
          </a:p>
        </p:txBody>
      </p:sp>
    </p:spTree>
    <p:extLst>
      <p:ext uri="{BB962C8B-B14F-4D97-AF65-F5344CB8AC3E}">
        <p14:creationId xmlns:p14="http://schemas.microsoft.com/office/powerpoint/2010/main" val="23173613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2" name="Picture 31">
            <a:extLst>
              <a:ext uri="{FF2B5EF4-FFF2-40B4-BE49-F238E27FC236}">
                <a16:creationId xmlns:a16="http://schemas.microsoft.com/office/drawing/2014/main" id="{75C7B696-3A4A-4896-8933-12E6F49A8A31}"/>
              </a:ext>
            </a:extLst>
          </p:cNvPr>
          <p:cNvPicPr>
            <a:picLocks noChangeAspect="1"/>
          </p:cNvPicPr>
          <p:nvPr/>
        </p:nvPicPr>
        <p:blipFill rotWithShape="1">
          <a:blip r:embed="rId2"/>
          <a:srcRect t="530" b="43230"/>
          <a:stretch/>
        </p:blipFill>
        <p:spPr>
          <a:xfrm>
            <a:off x="-1504" y="0"/>
            <a:ext cx="12191980" cy="6857990"/>
          </a:xfrm>
          <a:prstGeom prst="rect">
            <a:avLst/>
          </a:prstGeom>
        </p:spPr>
      </p:pic>
      <p:graphicFrame>
        <p:nvGraphicFramePr>
          <p:cNvPr id="31" name="Content Placeholder 4">
            <a:extLst>
              <a:ext uri="{FF2B5EF4-FFF2-40B4-BE49-F238E27FC236}">
                <a16:creationId xmlns:a16="http://schemas.microsoft.com/office/drawing/2014/main" id="{74EBE883-A434-1183-2D6B-D7AC5307D000}"/>
              </a:ext>
            </a:extLst>
          </p:cNvPr>
          <p:cNvGraphicFramePr>
            <a:graphicFrameLocks noGrp="1"/>
          </p:cNvGraphicFramePr>
          <p:nvPr>
            <p:ph idx="4294967295"/>
            <p:extLst>
              <p:ext uri="{D42A27DB-BD31-4B8C-83A1-F6EECF244321}">
                <p14:modId xmlns:p14="http://schemas.microsoft.com/office/powerpoint/2010/main" val="2277195101"/>
              </p:ext>
            </p:extLst>
          </p:nvPr>
        </p:nvGraphicFramePr>
        <p:xfrm>
          <a:off x="838200" y="629587"/>
          <a:ext cx="10515600" cy="5861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8179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Background pattern&#10;&#10;Description automatically generated">
            <a:extLst>
              <a:ext uri="{FF2B5EF4-FFF2-40B4-BE49-F238E27FC236}">
                <a16:creationId xmlns:a16="http://schemas.microsoft.com/office/drawing/2014/main" id="{6590D120-C872-1E63-F4CC-E82F4486B5A1}"/>
              </a:ext>
            </a:extLst>
          </p:cNvPr>
          <p:cNvPicPr>
            <a:picLocks noChangeAspect="1"/>
          </p:cNvPicPr>
          <p:nvPr/>
        </p:nvPicPr>
        <p:blipFill rotWithShape="1">
          <a:blip r:embed="rId2">
            <a:alphaModFix amt="35000"/>
          </a:blip>
          <a:srcRect t="19826" b="5174"/>
          <a:stretch/>
        </p:blipFill>
        <p:spPr>
          <a:xfrm>
            <a:off x="20" y="10"/>
            <a:ext cx="12191980" cy="6857990"/>
          </a:xfrm>
          <a:prstGeom prst="rect">
            <a:avLst/>
          </a:prstGeom>
        </p:spPr>
      </p:pic>
      <p:graphicFrame>
        <p:nvGraphicFramePr>
          <p:cNvPr id="36" name="Content Placeholder 4">
            <a:extLst>
              <a:ext uri="{FF2B5EF4-FFF2-40B4-BE49-F238E27FC236}">
                <a16:creationId xmlns:a16="http://schemas.microsoft.com/office/drawing/2014/main" id="{6DF714AC-882C-6F80-3E8C-D168053B5C27}"/>
              </a:ext>
            </a:extLst>
          </p:cNvPr>
          <p:cNvGraphicFramePr>
            <a:graphicFrameLocks noGrp="1"/>
          </p:cNvGraphicFramePr>
          <p:nvPr>
            <p:ph idx="4294967295"/>
            <p:extLst>
              <p:ext uri="{D42A27DB-BD31-4B8C-83A1-F6EECF244321}">
                <p14:modId xmlns:p14="http://schemas.microsoft.com/office/powerpoint/2010/main" val="2669287491"/>
              </p:ext>
            </p:extLst>
          </p:nvPr>
        </p:nvGraphicFramePr>
        <p:xfrm>
          <a:off x="509666" y="479685"/>
          <a:ext cx="11227632" cy="6041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35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759CD8F-ECA5-6FC3-B36B-F39DFEE79FAD}"/>
              </a:ext>
            </a:extLst>
          </p:cNvPr>
          <p:cNvPicPr>
            <a:picLocks noChangeAspect="1"/>
          </p:cNvPicPr>
          <p:nvPr/>
        </p:nvPicPr>
        <p:blipFill rotWithShape="1">
          <a:blip r:embed="rId2">
            <a:alphaModFix amt="35000"/>
          </a:blip>
          <a:srcRect t="3433"/>
          <a:stretch/>
        </p:blipFill>
        <p:spPr>
          <a:xfrm>
            <a:off x="20" y="10"/>
            <a:ext cx="12191980" cy="6857990"/>
          </a:xfrm>
          <a:prstGeom prst="rect">
            <a:avLst/>
          </a:prstGeom>
        </p:spPr>
      </p:pic>
      <p:graphicFrame>
        <p:nvGraphicFramePr>
          <p:cNvPr id="22" name="Content Placeholder 4">
            <a:extLst>
              <a:ext uri="{FF2B5EF4-FFF2-40B4-BE49-F238E27FC236}">
                <a16:creationId xmlns:a16="http://schemas.microsoft.com/office/drawing/2014/main" id="{270B9992-5100-79A8-8ED4-E6408CB80685}"/>
              </a:ext>
            </a:extLst>
          </p:cNvPr>
          <p:cNvGraphicFramePr>
            <a:graphicFrameLocks noGrp="1"/>
          </p:cNvGraphicFramePr>
          <p:nvPr>
            <p:ph idx="4294967295"/>
            <p:extLst>
              <p:ext uri="{D42A27DB-BD31-4B8C-83A1-F6EECF244321}">
                <p14:modId xmlns:p14="http://schemas.microsoft.com/office/powerpoint/2010/main" val="691269579"/>
              </p:ext>
            </p:extLst>
          </p:nvPr>
        </p:nvGraphicFramePr>
        <p:xfrm>
          <a:off x="838200" y="621102"/>
          <a:ext cx="10515600" cy="55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1422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7" name="Content Placeholder 4">
            <a:extLst>
              <a:ext uri="{FF2B5EF4-FFF2-40B4-BE49-F238E27FC236}">
                <a16:creationId xmlns:a16="http://schemas.microsoft.com/office/drawing/2014/main" id="{B7336D90-6899-9925-33A9-259C191DD98C}"/>
              </a:ext>
            </a:extLst>
          </p:cNvPr>
          <p:cNvGraphicFramePr>
            <a:graphicFrameLocks noGrp="1"/>
          </p:cNvGraphicFramePr>
          <p:nvPr>
            <p:ph idx="4294967295"/>
            <p:extLst>
              <p:ext uri="{D42A27DB-BD31-4B8C-83A1-F6EECF244321}">
                <p14:modId xmlns:p14="http://schemas.microsoft.com/office/powerpoint/2010/main" val="1573677841"/>
              </p:ext>
            </p:extLst>
          </p:nvPr>
        </p:nvGraphicFramePr>
        <p:xfrm>
          <a:off x="838200" y="1289155"/>
          <a:ext cx="4936067" cy="488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222129137"/>
              </p:ext>
            </p:extLst>
          </p:nvPr>
        </p:nvGraphicFramePr>
        <p:xfrm>
          <a:off x="6417734" y="2191807"/>
          <a:ext cx="4935971" cy="3678053"/>
        </p:xfrm>
        <a:graphic>
          <a:graphicData uri="http://schemas.openxmlformats.org/drawingml/2006/table">
            <a:tbl>
              <a:tblPr firstRow="1" firstCol="1" bandRow="1">
                <a:tableStyleId>{9D7B26C5-4107-4FEC-AEDC-1716B250A1EF}</a:tableStyleId>
              </a:tblPr>
              <a:tblGrid>
                <a:gridCol w="1880346">
                  <a:extLst>
                    <a:ext uri="{9D8B030D-6E8A-4147-A177-3AD203B41FA5}">
                      <a16:colId xmlns:a16="http://schemas.microsoft.com/office/drawing/2014/main" val="2176588474"/>
                    </a:ext>
                  </a:extLst>
                </a:gridCol>
                <a:gridCol w="1613379">
                  <a:extLst>
                    <a:ext uri="{9D8B030D-6E8A-4147-A177-3AD203B41FA5}">
                      <a16:colId xmlns:a16="http://schemas.microsoft.com/office/drawing/2014/main" val="3541782520"/>
                    </a:ext>
                  </a:extLst>
                </a:gridCol>
                <a:gridCol w="1442246">
                  <a:extLst>
                    <a:ext uri="{9D8B030D-6E8A-4147-A177-3AD203B41FA5}">
                      <a16:colId xmlns:a16="http://schemas.microsoft.com/office/drawing/2014/main" val="1302763690"/>
                    </a:ext>
                  </a:extLst>
                </a:gridCol>
              </a:tblGrid>
              <a:tr h="653010">
                <a:tc>
                  <a:txBody>
                    <a:bodyPr/>
                    <a:lstStyle/>
                    <a:p>
                      <a:pPr marL="0" marR="0">
                        <a:lnSpc>
                          <a:spcPct val="115000"/>
                        </a:lnSpc>
                        <a:spcBef>
                          <a:spcPts val="2400"/>
                        </a:spcBef>
                        <a:spcAft>
                          <a:spcPts val="0"/>
                        </a:spcAft>
                      </a:pPr>
                      <a:r>
                        <a:rPr lang="en-US" sz="1800" kern="0">
                          <a:effectLst/>
                        </a:rPr>
                        <a:t>Date of change</a:t>
                      </a:r>
                      <a:endParaRPr lang="en-US" sz="16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800" kern="0">
                          <a:effectLst/>
                        </a:rPr>
                        <a:t>Responsible</a:t>
                      </a:r>
                      <a:endParaRPr lang="en-US" sz="16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800" kern="0">
                          <a:effectLst/>
                        </a:rPr>
                        <a:t>Summary of change</a:t>
                      </a:r>
                      <a:endParaRPr lang="en-US" sz="16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extLst>
                  <a:ext uri="{0D108BD9-81ED-4DB2-BD59-A6C34878D82A}">
                    <a16:rowId xmlns:a16="http://schemas.microsoft.com/office/drawing/2014/main" val="2143435974"/>
                  </a:ext>
                </a:extLst>
              </a:tr>
              <a:tr h="1604635">
                <a:tc>
                  <a:txBody>
                    <a:bodyPr/>
                    <a:lstStyle/>
                    <a:p>
                      <a:pPr marL="0" marR="0">
                        <a:lnSpc>
                          <a:spcPct val="115000"/>
                        </a:lnSpc>
                        <a:spcBef>
                          <a:spcPts val="2400"/>
                        </a:spcBef>
                        <a:spcAft>
                          <a:spcPts val="0"/>
                        </a:spcAft>
                      </a:pPr>
                      <a:r>
                        <a:rPr lang="en-US" sz="1800" b="1" kern="0" dirty="0">
                          <a:solidFill>
                            <a:schemeClr val="tx1"/>
                          </a:solidFill>
                          <a:effectLst/>
                        </a:rPr>
                        <a:t>August,2019</a:t>
                      </a:r>
                      <a:endParaRPr lang="en-US" sz="16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800" kern="0">
                          <a:effectLst/>
                        </a:rPr>
                        <a:t>ABC Corp. Network</a:t>
                      </a:r>
                      <a:endParaRPr lang="en-US" sz="16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800" kern="0">
                          <a:effectLst/>
                        </a:rPr>
                        <a:t>Updated and converted to new format</a:t>
                      </a:r>
                      <a:endParaRPr lang="en-US" sz="16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extLst>
                  <a:ext uri="{0D108BD9-81ED-4DB2-BD59-A6C34878D82A}">
                    <a16:rowId xmlns:a16="http://schemas.microsoft.com/office/drawing/2014/main" val="3352184864"/>
                  </a:ext>
                </a:extLst>
              </a:tr>
              <a:tr h="1420408">
                <a:tc>
                  <a:txBody>
                    <a:bodyPr/>
                    <a:lstStyle/>
                    <a:p>
                      <a:pPr marL="0" marR="0">
                        <a:lnSpc>
                          <a:spcPct val="115000"/>
                        </a:lnSpc>
                        <a:spcBef>
                          <a:spcPts val="2400"/>
                        </a:spcBef>
                        <a:spcAft>
                          <a:spcPts val="0"/>
                        </a:spcAft>
                      </a:pPr>
                      <a:r>
                        <a:rPr lang="en-US" sz="1800" b="1" kern="0" dirty="0">
                          <a:solidFill>
                            <a:schemeClr val="tx1"/>
                          </a:solidFill>
                          <a:effectLst/>
                        </a:rPr>
                        <a:t>November,2022</a:t>
                      </a:r>
                      <a:endParaRPr lang="en-US" sz="18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600" kern="0" dirty="0">
                          <a:effectLst/>
                        </a:rPr>
                        <a:t> Luella Tracy Henderson</a:t>
                      </a:r>
                      <a:endParaRPr lang="en-US" sz="16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tc>
                  <a:txBody>
                    <a:bodyPr/>
                    <a:lstStyle/>
                    <a:p>
                      <a:pPr marL="0" marR="0">
                        <a:lnSpc>
                          <a:spcPct val="115000"/>
                        </a:lnSpc>
                        <a:spcBef>
                          <a:spcPts val="2400"/>
                        </a:spcBef>
                        <a:spcAft>
                          <a:spcPts val="0"/>
                        </a:spcAft>
                      </a:pPr>
                      <a:r>
                        <a:rPr lang="en-US" sz="1600" kern="0" dirty="0">
                          <a:effectLst/>
                        </a:rPr>
                        <a:t> Created new policy to be put into place of current one</a:t>
                      </a:r>
                      <a:endParaRPr lang="en-US" sz="16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450" marR="10145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electronics, keyboard&#10;&#10;Description automatically generated">
            <a:extLst>
              <a:ext uri="{FF2B5EF4-FFF2-40B4-BE49-F238E27FC236}">
                <a16:creationId xmlns:a16="http://schemas.microsoft.com/office/drawing/2014/main" id="{3D1197DD-F0D6-9904-C5C2-08A3CCBC5A5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0423" b="352"/>
          <a:stretch/>
        </p:blipFill>
        <p:spPr>
          <a:xfrm>
            <a:off x="23" y="0"/>
            <a:ext cx="12191977" cy="6858022"/>
          </a:xfrm>
          <a:prstGeom prst="rect">
            <a:avLst/>
          </a:prstGeom>
        </p:spPr>
      </p:pic>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1348C-FA4A-F4CA-DE20-1BFC83E119BC}"/>
              </a:ext>
            </a:extLst>
          </p:cNvPr>
          <p:cNvSpPr>
            <a:spLocks noGrp="1"/>
          </p:cNvSpPr>
          <p:nvPr>
            <p:ph type="ctrTitle"/>
          </p:nvPr>
        </p:nvSpPr>
        <p:spPr>
          <a:xfrm>
            <a:off x="2107582" y="520803"/>
            <a:ext cx="7422990" cy="1386056"/>
          </a:xfrm>
        </p:spPr>
        <p:txBody>
          <a:bodyPr anchor="t">
            <a:normAutofit fontScale="90000"/>
          </a:bodyPr>
          <a:lstStyle/>
          <a:p>
            <a:r>
              <a:rPr lang="en-US" sz="5200" dirty="0"/>
              <a:t>Multifactor authentication (MFA)</a:t>
            </a:r>
          </a:p>
        </p:txBody>
      </p:sp>
      <p:sp>
        <p:nvSpPr>
          <p:cNvPr id="30" name="Rectangle 2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8620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 name="Rectangle 16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8882" y="4631161"/>
            <a:ext cx="3571810" cy="1559327"/>
          </a:xfrm>
        </p:spPr>
        <p:txBody>
          <a:bodyPr vert="horz" lIns="91440" tIns="45720" rIns="91440" bIns="45720" rtlCol="0">
            <a:normAutofit/>
          </a:bodyPr>
          <a:lstStyle/>
          <a:p>
            <a:r>
              <a:rPr lang="en-US" sz="2400" kern="1200">
                <a:solidFill>
                  <a:schemeClr val="tx1"/>
                </a:solidFill>
                <a:latin typeface="+mn-lt"/>
                <a:ea typeface="+mn-ea"/>
                <a:cs typeface="+mn-cs"/>
              </a:rPr>
              <a:t>This screenshot shows the entry that indicates the use of the Google Authenticator module. </a:t>
            </a:r>
          </a:p>
        </p:txBody>
      </p:sp>
      <p:sp>
        <p:nvSpPr>
          <p:cNvPr id="17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Description automatically generated">
            <a:extLst>
              <a:ext uri="{FF2B5EF4-FFF2-40B4-BE49-F238E27FC236}">
                <a16:creationId xmlns:a16="http://schemas.microsoft.com/office/drawing/2014/main" id="{326C56BF-CD5D-1C96-1281-B1A7D068748A}"/>
              </a:ext>
            </a:extLst>
          </p:cNvPr>
          <p:cNvPicPr>
            <a:picLocks noChangeAspect="1"/>
          </p:cNvPicPr>
          <p:nvPr/>
        </p:nvPicPr>
        <p:blipFill rotWithShape="1">
          <a:blip r:embed="rId2"/>
          <a:srcRect t="8408" b="17335"/>
          <a:stretch/>
        </p:blipFill>
        <p:spPr>
          <a:xfrm>
            <a:off x="4654296" y="1386185"/>
            <a:ext cx="7214616" cy="4058197"/>
          </a:xfrm>
          <a:prstGeom prst="rect">
            <a:avLst/>
          </a:prstGeom>
        </p:spPr>
      </p:pic>
    </p:spTree>
    <p:extLst>
      <p:ext uri="{BB962C8B-B14F-4D97-AF65-F5344CB8AC3E}">
        <p14:creationId xmlns:p14="http://schemas.microsoft.com/office/powerpoint/2010/main" val="26821123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8C700A-73B3-6190-F4ED-7E8EAB059F34}"/>
              </a:ext>
            </a:extLst>
          </p:cNvPr>
          <p:cNvPicPr>
            <a:picLocks noChangeAspect="1"/>
          </p:cNvPicPr>
          <p:nvPr/>
        </p:nvPicPr>
        <p:blipFill rotWithShape="1">
          <a:blip r:embed="rId2"/>
          <a:srcRect t="7662" b="12267"/>
          <a:stretch/>
        </p:blipFill>
        <p:spPr>
          <a:xfrm>
            <a:off x="6104" y="-31"/>
            <a:ext cx="12191977" cy="6858022"/>
          </a:xfrm>
          <a:prstGeom prst="rect">
            <a:avLst/>
          </a:prstGeom>
        </p:spPr>
      </p:pic>
      <p:sp>
        <p:nvSpPr>
          <p:cNvPr id="43" name="Rectangle 4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185945" y="509652"/>
            <a:ext cx="5452529" cy="1341450"/>
          </a:xfrm>
        </p:spPr>
        <p:txBody>
          <a:bodyPr vert="horz" lIns="91440" tIns="45720" rIns="91440" bIns="45720" rtlCol="0" anchor="t">
            <a:normAutofit/>
          </a:bodyPr>
          <a:lstStyle/>
          <a:p>
            <a:pPr algn="ctr"/>
            <a:r>
              <a:rPr lang="en-US" sz="5200" dirty="0">
                <a:solidFill>
                  <a:srgbClr val="FFFFFF"/>
                </a:solidFill>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369735" y="2163337"/>
            <a:ext cx="5449479" cy="986444"/>
          </a:xfrm>
        </p:spPr>
        <p:txBody>
          <a:bodyPr vert="horz" lIns="91440" tIns="45720" rIns="91440" bIns="45720" rtlCol="0" anchor="b">
            <a:normAutofit/>
          </a:bodyPr>
          <a:lstStyle/>
          <a:p>
            <a:pPr algn="ctr"/>
            <a:r>
              <a:rPr lang="en-US" sz="2400" dirty="0">
                <a:solidFill>
                  <a:srgbClr val="FFFFFF"/>
                </a:solidFill>
              </a:rPr>
              <a:t>This screenshot shows the login screen where a verification code is required.</a:t>
            </a:r>
          </a:p>
        </p:txBody>
      </p:sp>
      <p:sp>
        <p:nvSpPr>
          <p:cNvPr id="45" name="Rectangle 4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46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1FE46E1-5C0D-6A37-7C50-AC0D0E0BA170}"/>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29330" r="-2" b="11204"/>
          <a:stretch/>
        </p:blipFill>
        <p:spPr>
          <a:xfrm>
            <a:off x="4547937" y="-5"/>
            <a:ext cx="7644062" cy="3681406"/>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03FCA93B-DEA7-773E-2DB0-4BFABDA4DA2C}"/>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t="10428" r="-2" b="18012"/>
          <a:stretch/>
        </p:blipFill>
        <p:spPr>
          <a:xfrm>
            <a:off x="4547938" y="3681409"/>
            <a:ext cx="7644062" cy="3176595"/>
          </a:xfrm>
          <a:prstGeom prst="rect">
            <a:avLst/>
          </a:prstGeom>
        </p:spPr>
      </p:pic>
      <p:sp>
        <p:nvSpPr>
          <p:cNvPr id="37" name="Rectangle 3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6D012-0198-1F87-D13E-1CC87D1CF803}"/>
              </a:ext>
            </a:extLst>
          </p:cNvPr>
          <p:cNvSpPr>
            <a:spLocks noGrp="1"/>
          </p:cNvSpPr>
          <p:nvPr>
            <p:ph type="title"/>
          </p:nvPr>
        </p:nvSpPr>
        <p:spPr>
          <a:xfrm>
            <a:off x="25089" y="713677"/>
            <a:ext cx="12192000" cy="1615421"/>
          </a:xfrm>
        </p:spPr>
        <p:txBody>
          <a:bodyPr vert="horz" lIns="91440" tIns="45720" rIns="91440" bIns="45720" rtlCol="0" anchor="b">
            <a:normAutofit/>
          </a:bodyPr>
          <a:lstStyle/>
          <a:p>
            <a:pPr algn="ctr"/>
            <a:r>
              <a:rPr lang="en-US" sz="5000" kern="1200" dirty="0">
                <a:solidFill>
                  <a:schemeClr val="bg1"/>
                </a:solidFill>
                <a:latin typeface="+mj-lt"/>
                <a:ea typeface="+mj-ea"/>
                <a:cs typeface="+mj-cs"/>
              </a:rPr>
              <a:t>Vulnerability 	Assessment</a:t>
            </a:r>
          </a:p>
        </p:txBody>
      </p:sp>
      <p:cxnSp>
        <p:nvCxnSpPr>
          <p:cNvPr id="39" name="Straight Connector 3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F72455-E151-DA58-65AF-6C202FB3F687}"/>
              </a:ext>
            </a:extLst>
          </p:cNvPr>
          <p:cNvSpPr txBox="1"/>
          <p:nvPr/>
        </p:nvSpPr>
        <p:spPr>
          <a:xfrm>
            <a:off x="9865722"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nexsys.it/blog/vulnerability-assessment-vs-penetr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3774173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01684" y="1670857"/>
            <a:ext cx="10178934" cy="557901"/>
          </a:xfrm>
        </p:spPr>
        <p:txBody>
          <a:bodyPr vert="horz" lIns="91440" tIns="45720" rIns="91440" bIns="45720" rtlCol="0">
            <a:normAutofit/>
          </a:bodyPr>
          <a:lstStyle/>
          <a:p>
            <a:pPr algn="ctr"/>
            <a:r>
              <a:rPr lang="en-US" sz="1900" kern="1200" cap="all">
                <a:solidFill>
                  <a:schemeClr val="tx1"/>
                </a:solidFill>
                <a:latin typeface="+mn-lt"/>
                <a:ea typeface="+mn-ea"/>
                <a:cs typeface="+mn-cs"/>
              </a:rPr>
              <a:t>This screenshot includes the scan result showing both the Kali and Linux Server VMs.</a:t>
            </a:r>
          </a:p>
        </p:txBody>
      </p:sp>
      <p:pic>
        <p:nvPicPr>
          <p:cNvPr id="8" name="Picture 7">
            <a:extLst>
              <a:ext uri="{FF2B5EF4-FFF2-40B4-BE49-F238E27FC236}">
                <a16:creationId xmlns:a16="http://schemas.microsoft.com/office/drawing/2014/main" id="{EB0A936C-EA98-F7A4-DF3B-B70308B332EF}"/>
              </a:ext>
            </a:extLst>
          </p:cNvPr>
          <p:cNvPicPr>
            <a:picLocks noChangeAspect="1"/>
          </p:cNvPicPr>
          <p:nvPr/>
        </p:nvPicPr>
        <p:blipFill rotWithShape="1">
          <a:blip r:embed="rId2"/>
          <a:srcRect r="-2" b="12937"/>
          <a:stretch/>
        </p:blipFill>
        <p:spPr>
          <a:xfrm>
            <a:off x="198741" y="2410448"/>
            <a:ext cx="5803323" cy="3890357"/>
          </a:xfrm>
          <a:prstGeom prst="rect">
            <a:avLst/>
          </a:prstGeom>
        </p:spPr>
      </p:pic>
      <p:pic>
        <p:nvPicPr>
          <p:cNvPr id="4" name="Picture 3">
            <a:extLst>
              <a:ext uri="{FF2B5EF4-FFF2-40B4-BE49-F238E27FC236}">
                <a16:creationId xmlns:a16="http://schemas.microsoft.com/office/drawing/2014/main" id="{FB500A45-2D62-CC0E-7FE2-F9B2EB50B03B}"/>
              </a:ext>
            </a:extLst>
          </p:cNvPr>
          <p:cNvPicPr>
            <a:picLocks noChangeAspect="1"/>
          </p:cNvPicPr>
          <p:nvPr/>
        </p:nvPicPr>
        <p:blipFill rotWithShape="1">
          <a:blip r:embed="rId3"/>
          <a:srcRect t="12640" r="-2" b="6347"/>
          <a:stretch/>
        </p:blipFill>
        <p:spPr>
          <a:xfrm>
            <a:off x="6189934" y="2410448"/>
            <a:ext cx="5803323" cy="3890357"/>
          </a:xfrm>
          <a:prstGeom prst="rect">
            <a:avLst/>
          </a:prstGeom>
        </p:spPr>
      </p:pic>
    </p:spTree>
    <p:extLst>
      <p:ext uri="{BB962C8B-B14F-4D97-AF65-F5344CB8AC3E}">
        <p14:creationId xmlns:p14="http://schemas.microsoft.com/office/powerpoint/2010/main" val="4741387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outdoor object, wood&#10;&#10;Description automatically generated">
            <a:extLst>
              <a:ext uri="{FF2B5EF4-FFF2-40B4-BE49-F238E27FC236}">
                <a16:creationId xmlns:a16="http://schemas.microsoft.com/office/drawing/2014/main" id="{9C517006-7D8D-F513-15D8-1D4D14E82F5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196" b="1471"/>
          <a:stretch/>
        </p:blipFill>
        <p:spPr>
          <a:xfrm>
            <a:off x="-1" y="10"/>
            <a:ext cx="12192000" cy="6857990"/>
          </a:xfrm>
          <a:prstGeom prst="rect">
            <a:avLst/>
          </a:prstGeom>
        </p:spPr>
      </p:pic>
      <p:sp>
        <p:nvSpPr>
          <p:cNvPr id="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4B08A62-7959-A8F2-64A5-734F572D0934}"/>
              </a:ext>
            </a:extLst>
          </p:cNvPr>
          <p:cNvSpPr>
            <a:spLocks noGrp="1"/>
          </p:cNvSpPr>
          <p:nvPr>
            <p:ph type="title"/>
          </p:nvPr>
        </p:nvSpPr>
        <p:spPr>
          <a:xfrm>
            <a:off x="709448" y="1913950"/>
            <a:ext cx="4204137" cy="1342754"/>
          </a:xfrm>
        </p:spPr>
        <p:txBody>
          <a:bodyPr>
            <a:normAutofit/>
          </a:bodyPr>
          <a:lstStyle/>
          <a:p>
            <a:pPr algn="ctr"/>
            <a:r>
              <a:rPr lang="en-US" sz="3600" dirty="0"/>
              <a:t>Introduction</a:t>
            </a:r>
          </a:p>
        </p:txBody>
      </p:sp>
      <p:cxnSp>
        <p:nvCxnSpPr>
          <p:cNvPr id="37" name="Straight Connector 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129986-37F5-1DA8-E360-E9016ED6B7E6}"/>
              </a:ext>
            </a:extLst>
          </p:cNvPr>
          <p:cNvSpPr>
            <a:spLocks noGrp="1"/>
          </p:cNvSpPr>
          <p:nvPr>
            <p:ph idx="1"/>
          </p:nvPr>
        </p:nvSpPr>
        <p:spPr>
          <a:xfrm>
            <a:off x="525516" y="3417573"/>
            <a:ext cx="4593021" cy="2619839"/>
          </a:xfrm>
        </p:spPr>
        <p:txBody>
          <a:bodyPr anchor="ctr">
            <a:normAutofit/>
          </a:bodyPr>
          <a:lstStyle/>
          <a:p>
            <a:pPr algn="ctr"/>
            <a:r>
              <a:rPr lang="en-US" sz="1800" dirty="0"/>
              <a:t>In this presentation, I will go over everything I have learned in Sec285.</a:t>
            </a:r>
          </a:p>
          <a:p>
            <a:endParaRPr lang="en-US" sz="1800" dirty="0"/>
          </a:p>
          <a:p>
            <a:pPr algn="ctr"/>
            <a:r>
              <a:rPr lang="en-US" sz="1800" dirty="0"/>
              <a:t>Throughout the PowerPoint, I will go over the preparation, Security, and Threats, Cryptography, Network attacks &amp; Defenses, Wireless network &amp; Device Security, Identity and access management, &amp; Risk Management.</a:t>
            </a:r>
          </a:p>
        </p:txBody>
      </p:sp>
    </p:spTree>
    <p:extLst>
      <p:ext uri="{BB962C8B-B14F-4D97-AF65-F5344CB8AC3E}">
        <p14:creationId xmlns:p14="http://schemas.microsoft.com/office/powerpoint/2010/main" val="42812583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90048" y="1268264"/>
            <a:ext cx="3062287" cy="1332839"/>
          </a:xfrm>
        </p:spPr>
        <p:txBody>
          <a:bodyPr vert="horz" lIns="91440" tIns="45720" rIns="91440" bIns="45720" rtlCol="0" anchor="b">
            <a:normAutofit/>
          </a:bodyPr>
          <a:lstStyle/>
          <a:p>
            <a:pPr algn="ctr"/>
            <a:r>
              <a:rPr lang="en-US" sz="3500">
                <a:solidFill>
                  <a:schemeClr val="bg1"/>
                </a:solidFill>
              </a:rPr>
              <a:t>Net Cat</a:t>
            </a:r>
            <a:endParaRPr lang="en-US" sz="3500" dirty="0">
              <a:solidFill>
                <a:schemeClr val="bg1"/>
              </a:solidFill>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11991" y="3494676"/>
            <a:ext cx="3062286" cy="2201159"/>
          </a:xfrm>
        </p:spPr>
        <p:txBody>
          <a:bodyPr vert="horz" lIns="91440" tIns="45720" rIns="91440" bIns="45720" rtlCol="0">
            <a:normAutofit/>
          </a:bodyPr>
          <a:lstStyle/>
          <a:p>
            <a:pPr algn="ctr"/>
            <a:r>
              <a:rPr lang="en-US" sz="2000" cap="all">
                <a:solidFill>
                  <a:schemeClr val="bg1"/>
                </a:solidFill>
              </a:rPr>
              <a:t>This screenshot includes the scan result showing both the Kali and Linux Server VMs.</a:t>
            </a:r>
            <a:endParaRPr lang="en-US" sz="2000" cap="all" dirty="0">
              <a:solidFill>
                <a:schemeClr val="bg1"/>
              </a:solidFill>
            </a:endParaRPr>
          </a:p>
        </p:txBody>
      </p:sp>
      <p:pic>
        <p:nvPicPr>
          <p:cNvPr id="5" name="Picture 4">
            <a:extLst>
              <a:ext uri="{FF2B5EF4-FFF2-40B4-BE49-F238E27FC236}">
                <a16:creationId xmlns:a16="http://schemas.microsoft.com/office/drawing/2014/main" id="{C6DBB15F-87D1-FA50-B294-615C8ECDE335}"/>
              </a:ext>
            </a:extLst>
          </p:cNvPr>
          <p:cNvPicPr>
            <a:picLocks noChangeAspect="1"/>
          </p:cNvPicPr>
          <p:nvPr/>
        </p:nvPicPr>
        <p:blipFill>
          <a:blip r:embed="rId2"/>
          <a:stretch>
            <a:fillRect/>
          </a:stretch>
        </p:blipFill>
        <p:spPr>
          <a:xfrm>
            <a:off x="126206" y="115193"/>
            <a:ext cx="6167018" cy="2543894"/>
          </a:xfrm>
          <a:prstGeom prst="rect">
            <a:avLst/>
          </a:prstGeom>
        </p:spPr>
      </p:pic>
      <p:cxnSp>
        <p:nvCxnSpPr>
          <p:cNvPr id="41" name="Straight Connector 36">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209925"/>
            <a:ext cx="97631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61CAE27-5F36-A8EF-9A35-77FFA68EB697}"/>
              </a:ext>
            </a:extLst>
          </p:cNvPr>
          <p:cNvPicPr>
            <a:picLocks noChangeAspect="1"/>
          </p:cNvPicPr>
          <p:nvPr/>
        </p:nvPicPr>
        <p:blipFill>
          <a:blip r:embed="rId3"/>
          <a:stretch>
            <a:fillRect/>
          </a:stretch>
        </p:blipFill>
        <p:spPr>
          <a:xfrm>
            <a:off x="126206" y="3494783"/>
            <a:ext cx="3722662" cy="3248024"/>
          </a:xfrm>
          <a:prstGeom prst="rect">
            <a:avLst/>
          </a:prstGeom>
        </p:spPr>
      </p:pic>
      <p:sp>
        <p:nvSpPr>
          <p:cNvPr id="42" name="Rectangle 3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4622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381000"/>
            <a:ext cx="3419856" cy="2003057"/>
          </a:xfrm>
        </p:spPr>
        <p:txBody>
          <a:bodyPr vert="horz" lIns="91440" tIns="45720" rIns="91440" bIns="45720" rtlCol="0" anchor="ctr">
            <a:normAutofit/>
          </a:bodyPr>
          <a:lstStyle/>
          <a:p>
            <a:r>
              <a:rPr lang="en-US" sz="4800" kern="1200">
                <a:solidFill>
                  <a:schemeClr val="tx1"/>
                </a:solidFill>
                <a:latin typeface="+mj-lt"/>
                <a:ea typeface="+mj-ea"/>
                <a:cs typeface="+mj-cs"/>
              </a:rPr>
              <a:t>Wireshark</a:t>
            </a:r>
          </a:p>
        </p:txBody>
      </p:sp>
      <p:sp>
        <p:nvSpPr>
          <p:cNvPr id="63"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654295" y="381000"/>
            <a:ext cx="6894576" cy="2003057"/>
          </a:xfrm>
        </p:spPr>
        <p:txBody>
          <a:bodyPr vert="horz" lIns="91440" tIns="45720" rIns="91440" bIns="45720" rtlCol="0" anchor="ctr">
            <a:normAutofit/>
          </a:bodyPr>
          <a:lstStyle/>
          <a:p>
            <a:pPr indent="-228600">
              <a:buFont typeface="Arial" panose="020B0604020202020204" pitchFamily="34" charset="0"/>
              <a:buChar char="•"/>
            </a:pPr>
            <a:r>
              <a:rPr lang="en-US" sz="2200"/>
              <a:t>This screenshot includes the Wireshark—Following the TCP Steam window showing the Telnet username and password.</a:t>
            </a:r>
          </a:p>
        </p:txBody>
      </p:sp>
      <p:pic>
        <p:nvPicPr>
          <p:cNvPr id="4" name="Picture 3">
            <a:extLst>
              <a:ext uri="{FF2B5EF4-FFF2-40B4-BE49-F238E27FC236}">
                <a16:creationId xmlns:a16="http://schemas.microsoft.com/office/drawing/2014/main" id="{307663E7-B7BB-E71F-7186-669B5C84AF1E}"/>
              </a:ext>
            </a:extLst>
          </p:cNvPr>
          <p:cNvPicPr>
            <a:picLocks noChangeAspect="1"/>
          </p:cNvPicPr>
          <p:nvPr/>
        </p:nvPicPr>
        <p:blipFill rotWithShape="1">
          <a:blip r:embed="rId2"/>
          <a:srcRect t="9887" b="11573"/>
          <a:stretch/>
        </p:blipFill>
        <p:spPr>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8" name="Picture 7">
            <a:extLst>
              <a:ext uri="{FF2B5EF4-FFF2-40B4-BE49-F238E27FC236}">
                <a16:creationId xmlns:a16="http://schemas.microsoft.com/office/drawing/2014/main" id="{856B43DC-CBCE-0687-2089-B411C6B3BA49}"/>
              </a:ext>
            </a:extLst>
          </p:cNvPr>
          <p:cNvPicPr>
            <a:picLocks noChangeAspect="1"/>
          </p:cNvPicPr>
          <p:nvPr/>
        </p:nvPicPr>
        <p:blipFill rotWithShape="1">
          <a:blip r:embed="rId3"/>
          <a:srcRect r="-3" b="14936"/>
          <a:stretch/>
        </p:blipFill>
        <p:spPr>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p:spPr>
      </p:pic>
    </p:spTree>
    <p:extLst>
      <p:ext uri="{BB962C8B-B14F-4D97-AF65-F5344CB8AC3E}">
        <p14:creationId xmlns:p14="http://schemas.microsoft.com/office/powerpoint/2010/main" val="382406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Nessus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0467" y="2891752"/>
            <a:ext cx="4707671" cy="2334517"/>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This screenshot includes the high-level view of the Nessus vulnerability scan report which shows categories of vulnerability in different colors.</a:t>
            </a:r>
          </a:p>
        </p:txBody>
      </p:sp>
      <p:pic>
        <p:nvPicPr>
          <p:cNvPr id="4" name="Picture 3">
            <a:extLst>
              <a:ext uri="{FF2B5EF4-FFF2-40B4-BE49-F238E27FC236}">
                <a16:creationId xmlns:a16="http://schemas.microsoft.com/office/drawing/2014/main" id="{EE05D46E-C4BF-0BEB-C543-B74E199FAC0A}"/>
              </a:ext>
            </a:extLst>
          </p:cNvPr>
          <p:cNvPicPr>
            <a:picLocks noChangeAspect="1"/>
          </p:cNvPicPr>
          <p:nvPr/>
        </p:nvPicPr>
        <p:blipFill>
          <a:blip r:embed="rId2"/>
          <a:stretch>
            <a:fillRect/>
          </a:stretch>
        </p:blipFill>
        <p:spPr>
          <a:xfrm>
            <a:off x="6315742" y="1224804"/>
            <a:ext cx="5037433" cy="4332192"/>
          </a:xfrm>
          <a:prstGeom prst="rect">
            <a:avLst/>
          </a:prstGeom>
        </p:spPr>
      </p:pic>
      <p:sp>
        <p:nvSpPr>
          <p:cNvPr id="52" name="Rectangle 5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128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1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0FDF5138-F882-89AE-B426-7EAB9D87F26A}"/>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2411" b="4996"/>
          <a:stretch/>
        </p:blipFill>
        <p:spPr>
          <a:xfrm>
            <a:off x="20" y="10"/>
            <a:ext cx="12191980" cy="6857990"/>
          </a:xfrm>
          <a:prstGeom prst="rect">
            <a:avLst/>
          </a:prstGeom>
        </p:spPr>
      </p:pic>
      <p:sp>
        <p:nvSpPr>
          <p:cNvPr id="2" name="Title 1">
            <a:extLst>
              <a:ext uri="{FF2B5EF4-FFF2-40B4-BE49-F238E27FC236}">
                <a16:creationId xmlns:a16="http://schemas.microsoft.com/office/drawing/2014/main" id="{FA9593F7-6889-BEF5-C223-78B0C8544DA2}"/>
              </a:ext>
            </a:extLst>
          </p:cNvPr>
          <p:cNvSpPr>
            <a:spLocks noGrp="1"/>
          </p:cNvSpPr>
          <p:nvPr>
            <p:ph type="title"/>
          </p:nvPr>
        </p:nvSpPr>
        <p:spPr>
          <a:xfrm>
            <a:off x="838200" y="365125"/>
            <a:ext cx="10515600" cy="1325563"/>
          </a:xfrm>
        </p:spPr>
        <p:txBody>
          <a:bodyPr>
            <a:normAutofit/>
          </a:bodyPr>
          <a:lstStyle/>
          <a:p>
            <a:r>
              <a:rPr lang="en-US">
                <a:solidFill>
                  <a:srgbClr val="FFFFFF"/>
                </a:solidFill>
              </a:rPr>
              <a:t>				Challenges</a:t>
            </a:r>
          </a:p>
        </p:txBody>
      </p:sp>
      <p:sp>
        <p:nvSpPr>
          <p:cNvPr id="76" name="Content Placeholder 2">
            <a:extLst>
              <a:ext uri="{FF2B5EF4-FFF2-40B4-BE49-F238E27FC236}">
                <a16:creationId xmlns:a16="http://schemas.microsoft.com/office/drawing/2014/main" id="{F99F25A1-51AC-5AA5-E557-7B11151A12DC}"/>
              </a:ext>
            </a:extLst>
          </p:cNvPr>
          <p:cNvSpPr>
            <a:spLocks noGrp="1"/>
          </p:cNvSpPr>
          <p:nvPr>
            <p:ph idx="1"/>
          </p:nvPr>
        </p:nvSpPr>
        <p:spPr>
          <a:xfrm>
            <a:off x="838200" y="1825625"/>
            <a:ext cx="10515600" cy="4351338"/>
          </a:xfrm>
        </p:spPr>
        <p:txBody>
          <a:bodyPr>
            <a:normAutofit/>
          </a:bodyPr>
          <a:lstStyle/>
          <a:p>
            <a:r>
              <a:rPr lang="en-US">
                <a:solidFill>
                  <a:srgbClr val="FFFFFF"/>
                </a:solidFill>
              </a:rPr>
              <a:t>Some challenges I have faced in this class are mainly using Infosec with one of the virtual machines not working correctly for me, so I had to reach out to IT to help resolve the issue.</a:t>
            </a:r>
          </a:p>
          <a:p>
            <a:r>
              <a:rPr lang="en-US">
                <a:solidFill>
                  <a:srgbClr val="FFFFFF"/>
                </a:solidFill>
              </a:rPr>
              <a:t>Another challenge I faced was responding to peers in our weekly discussions only because I am still new to the tech field and have yet to work in it; I find it hard to relate to things and talk about them effectively without doing the research or lessons.  </a:t>
            </a:r>
          </a:p>
          <a:p>
            <a:endParaRPr lang="en-US">
              <a:solidFill>
                <a:srgbClr val="FFFFFF"/>
              </a:solidFill>
            </a:endParaRPr>
          </a:p>
        </p:txBody>
      </p:sp>
    </p:spTree>
    <p:extLst>
      <p:ext uri="{BB962C8B-B14F-4D97-AF65-F5344CB8AC3E}">
        <p14:creationId xmlns:p14="http://schemas.microsoft.com/office/powerpoint/2010/main" val="1144041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descr="People working on ideas">
            <a:extLst>
              <a:ext uri="{FF2B5EF4-FFF2-40B4-BE49-F238E27FC236}">
                <a16:creationId xmlns:a16="http://schemas.microsoft.com/office/drawing/2014/main" id="{44048FB7-63D7-903C-5B45-AC890AB7FE95}"/>
              </a:ext>
            </a:extLst>
          </p:cNvPr>
          <p:cNvPicPr>
            <a:picLocks noChangeAspect="1"/>
          </p:cNvPicPr>
          <p:nvPr/>
        </p:nvPicPr>
        <p:blipFill rotWithShape="1">
          <a:blip r:embed="rId2">
            <a:alphaModFix amt="35000"/>
          </a:blip>
          <a:srcRect t="7520" r="1" b="6633"/>
          <a:stretch/>
        </p:blipFill>
        <p:spPr>
          <a:xfrm>
            <a:off x="-4243" y="10"/>
            <a:ext cx="12196243" cy="6857990"/>
          </a:xfrm>
          <a:prstGeom prst="rect">
            <a:avLst/>
          </a:prstGeom>
        </p:spPr>
      </p:pic>
      <p:sp>
        <p:nvSpPr>
          <p:cNvPr id="2" name="Title 1">
            <a:extLst>
              <a:ext uri="{FF2B5EF4-FFF2-40B4-BE49-F238E27FC236}">
                <a16:creationId xmlns:a16="http://schemas.microsoft.com/office/drawing/2014/main" id="{EDC3A571-7E34-4F39-A959-B0AAD70998DB}"/>
              </a:ext>
            </a:extLst>
          </p:cNvPr>
          <p:cNvSpPr>
            <a:spLocks noGrp="1"/>
          </p:cNvSpPr>
          <p:nvPr>
            <p:ph type="title"/>
          </p:nvPr>
        </p:nvSpPr>
        <p:spPr>
          <a:xfrm>
            <a:off x="643467" y="321734"/>
            <a:ext cx="10905066" cy="1135737"/>
          </a:xfrm>
        </p:spPr>
        <p:txBody>
          <a:bodyPr>
            <a:normAutofit/>
          </a:bodyPr>
          <a:lstStyle/>
          <a:p>
            <a:r>
              <a:rPr lang="en-US" sz="3600"/>
              <a:t>				Career Skills</a:t>
            </a:r>
          </a:p>
        </p:txBody>
      </p:sp>
      <p:sp>
        <p:nvSpPr>
          <p:cNvPr id="13" name="Content Placeholder 2">
            <a:extLst>
              <a:ext uri="{FF2B5EF4-FFF2-40B4-BE49-F238E27FC236}">
                <a16:creationId xmlns:a16="http://schemas.microsoft.com/office/drawing/2014/main" id="{89D153F4-03FC-BF14-8AA6-8919FD62492C}"/>
              </a:ext>
            </a:extLst>
          </p:cNvPr>
          <p:cNvSpPr>
            <a:spLocks noGrp="1"/>
          </p:cNvSpPr>
          <p:nvPr>
            <p:ph idx="1"/>
          </p:nvPr>
        </p:nvSpPr>
        <p:spPr>
          <a:xfrm>
            <a:off x="643467" y="1782981"/>
            <a:ext cx="10905066" cy="4393982"/>
          </a:xfrm>
        </p:spPr>
        <p:txBody>
          <a:bodyPr>
            <a:normAutofit/>
          </a:bodyPr>
          <a:lstStyle/>
          <a:p>
            <a:r>
              <a:rPr lang="en-US" sz="2000"/>
              <a:t>Better Critical thinking </a:t>
            </a:r>
          </a:p>
          <a:p>
            <a:r>
              <a:rPr lang="en-US" sz="2000"/>
              <a:t>Understanding</a:t>
            </a:r>
          </a:p>
          <a:p>
            <a:r>
              <a:rPr lang="en-US" sz="2000"/>
              <a:t>Troubleshooting and problem solving</a:t>
            </a:r>
          </a:p>
          <a:p>
            <a:r>
              <a:rPr lang="en-US" sz="2000"/>
              <a:t>Patience </a:t>
            </a:r>
          </a:p>
          <a:p>
            <a:endParaRPr lang="en-US" sz="2000"/>
          </a:p>
        </p:txBody>
      </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772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floor, wooden&#10;&#10;Description automatically generated">
            <a:extLst>
              <a:ext uri="{FF2B5EF4-FFF2-40B4-BE49-F238E27FC236}">
                <a16:creationId xmlns:a16="http://schemas.microsoft.com/office/drawing/2014/main" id="{2D419E23-F423-8185-642A-F12D8D2719BA}"/>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b="14449"/>
          <a:stretch/>
        </p:blipFill>
        <p:spPr>
          <a:xfrm>
            <a:off x="20" y="1"/>
            <a:ext cx="12191980" cy="6857999"/>
          </a:xfrm>
          <a:prstGeom prst="rect">
            <a:avLst/>
          </a:prstGeom>
        </p:spPr>
      </p:pic>
      <p:sp>
        <p:nvSpPr>
          <p:cNvPr id="2" name="Title 1">
            <a:extLst>
              <a:ext uri="{FF2B5EF4-FFF2-40B4-BE49-F238E27FC236}">
                <a16:creationId xmlns:a16="http://schemas.microsoft.com/office/drawing/2014/main" id="{CA9E3114-B508-0CF5-EB05-20D5C8F40996}"/>
              </a:ext>
            </a:extLst>
          </p:cNvPr>
          <p:cNvSpPr>
            <a:spLocks noGrp="1"/>
          </p:cNvSpPr>
          <p:nvPr>
            <p:ph type="title"/>
          </p:nvPr>
        </p:nvSpPr>
        <p:spPr>
          <a:xfrm>
            <a:off x="838201" y="1065862"/>
            <a:ext cx="3313164" cy="4726276"/>
          </a:xfrm>
        </p:spPr>
        <p:txBody>
          <a:bodyPr>
            <a:normAutofit/>
          </a:bodyPr>
          <a:lstStyle/>
          <a:p>
            <a:pPr algn="r"/>
            <a:r>
              <a:rPr lang="en-US" sz="3700">
                <a:solidFill>
                  <a:srgbClr val="FFFFFF"/>
                </a:solidFill>
              </a:rPr>
              <a:t>				References used </a:t>
            </a:r>
          </a:p>
        </p:txBody>
      </p:sp>
      <p:cxnSp>
        <p:nvCxnSpPr>
          <p:cNvPr id="48" name="Straight Connector 4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4750F4A-FD37-6737-F452-F6D67DF83499}"/>
              </a:ext>
            </a:extLst>
          </p:cNvPr>
          <p:cNvGraphicFramePr>
            <a:graphicFrameLocks noGrp="1"/>
          </p:cNvGraphicFramePr>
          <p:nvPr>
            <p:ph idx="1"/>
            <p:extLst>
              <p:ext uri="{D42A27DB-BD31-4B8C-83A1-F6EECF244321}">
                <p14:modId xmlns:p14="http://schemas.microsoft.com/office/powerpoint/2010/main" val="227869802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506D958-8909-7BF1-97D7-A40FC44D330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chalkboard/r/referenc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514222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sign, outdoor, dark&#10;&#10;Description automatically generated">
            <a:extLst>
              <a:ext uri="{FF2B5EF4-FFF2-40B4-BE49-F238E27FC236}">
                <a16:creationId xmlns:a16="http://schemas.microsoft.com/office/drawing/2014/main" id="{FA0EDDCF-9BCC-DF7E-2AB4-EDBCB1C590AB}"/>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r="11080"/>
          <a:stretch/>
        </p:blipFill>
        <p:spPr>
          <a:xfrm>
            <a:off x="-4243" y="10"/>
            <a:ext cx="12196243" cy="6857990"/>
          </a:xfrm>
          <a:prstGeom prst="rect">
            <a:avLst/>
          </a:prstGeom>
        </p:spPr>
      </p:pic>
      <p:sp>
        <p:nvSpPr>
          <p:cNvPr id="2" name="Title 1">
            <a:extLst>
              <a:ext uri="{FF2B5EF4-FFF2-40B4-BE49-F238E27FC236}">
                <a16:creationId xmlns:a16="http://schemas.microsoft.com/office/drawing/2014/main" id="{FCD93431-EB10-353C-0DDA-926DA391CC8F}"/>
              </a:ext>
            </a:extLst>
          </p:cNvPr>
          <p:cNvSpPr>
            <a:spLocks noGrp="1"/>
          </p:cNvSpPr>
          <p:nvPr>
            <p:ph type="title"/>
          </p:nvPr>
        </p:nvSpPr>
        <p:spPr>
          <a:xfrm>
            <a:off x="643467" y="321734"/>
            <a:ext cx="10905066" cy="1135737"/>
          </a:xfrm>
        </p:spPr>
        <p:txBody>
          <a:bodyPr>
            <a:normAutofit/>
          </a:bodyPr>
          <a:lstStyle/>
          <a:p>
            <a:r>
              <a:rPr lang="en-US" sz="3600"/>
              <a:t>				Conclusion </a:t>
            </a:r>
          </a:p>
        </p:txBody>
      </p:sp>
      <p:sp>
        <p:nvSpPr>
          <p:cNvPr id="35" name="Rectangle 3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CAEBCD2-3144-B9A4-1485-C0BD891CF945}"/>
              </a:ext>
            </a:extLst>
          </p:cNvPr>
          <p:cNvGraphicFramePr>
            <a:graphicFrameLocks noGrp="1"/>
          </p:cNvGraphicFramePr>
          <p:nvPr>
            <p:ph idx="1"/>
            <p:extLst>
              <p:ext uri="{D42A27DB-BD31-4B8C-83A1-F6EECF244321}">
                <p14:modId xmlns:p14="http://schemas.microsoft.com/office/powerpoint/2010/main" val="1409490126"/>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3319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lorful, checker&#10;&#10;Description automatically generated">
            <a:extLst>
              <a:ext uri="{FF2B5EF4-FFF2-40B4-BE49-F238E27FC236}">
                <a16:creationId xmlns:a16="http://schemas.microsoft.com/office/drawing/2014/main" id="{DD73BCAF-7843-E18A-067E-B53D91B46B6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3717" b="2013"/>
          <a:stretch/>
        </p:blipFill>
        <p:spPr>
          <a:xfrm>
            <a:off x="20" y="10"/>
            <a:ext cx="12191980" cy="6857990"/>
          </a:xfrm>
          <a:prstGeom prst="rect">
            <a:avLst/>
          </a:prstGeom>
        </p:spPr>
      </p:pic>
      <p:sp>
        <p:nvSpPr>
          <p:cNvPr id="2" name="Title 1">
            <a:extLst>
              <a:ext uri="{FF2B5EF4-FFF2-40B4-BE49-F238E27FC236}">
                <a16:creationId xmlns:a16="http://schemas.microsoft.com/office/drawing/2014/main" id="{6C1699F8-69A5-021C-591A-36ACC324A816}"/>
              </a:ext>
            </a:extLst>
          </p:cNvPr>
          <p:cNvSpPr>
            <a:spLocks noGrp="1"/>
          </p:cNvSpPr>
          <p:nvPr>
            <p:ph type="title"/>
          </p:nvPr>
        </p:nvSpPr>
        <p:spPr>
          <a:xfrm>
            <a:off x="838200" y="365125"/>
            <a:ext cx="10515600" cy="1325563"/>
          </a:xfrm>
        </p:spPr>
        <p:txBody>
          <a:bodyPr>
            <a:normAutofit/>
          </a:bodyPr>
          <a:lstStyle/>
          <a:p>
            <a:pPr algn="ctr"/>
            <a:r>
              <a:rPr lang="en-US" dirty="0">
                <a:solidFill>
                  <a:srgbClr val="FFFFFF"/>
                </a:solidFill>
              </a:rPr>
              <a:t>Preparation-week 1</a:t>
            </a:r>
          </a:p>
        </p:txBody>
      </p:sp>
      <p:sp>
        <p:nvSpPr>
          <p:cNvPr id="3" name="Content Placeholder 2">
            <a:extLst>
              <a:ext uri="{FF2B5EF4-FFF2-40B4-BE49-F238E27FC236}">
                <a16:creationId xmlns:a16="http://schemas.microsoft.com/office/drawing/2014/main" id="{90A9DE44-09D0-107F-3F37-F589567D9C29}"/>
              </a:ext>
            </a:extLst>
          </p:cNvPr>
          <p:cNvSpPr>
            <a:spLocks noGrp="1"/>
          </p:cNvSpPr>
          <p:nvPr>
            <p:ph idx="1"/>
          </p:nvPr>
        </p:nvSpPr>
        <p:spPr>
          <a:xfrm>
            <a:off x="838200" y="1825625"/>
            <a:ext cx="10515600" cy="4351338"/>
          </a:xfrm>
        </p:spPr>
        <p:txBody>
          <a:bodyPr>
            <a:normAutofit/>
          </a:bodyPr>
          <a:lstStyle/>
          <a:p>
            <a:pPr algn="ctr"/>
            <a:r>
              <a:rPr lang="en-US" dirty="0">
                <a:solidFill>
                  <a:srgbClr val="FFFFFF"/>
                </a:solidFill>
              </a:rPr>
              <a:t>When preparing for this project, some of the needed is to ensure you have accessed the ITPRO TV code to complete the modules throughout the eight weeks. </a:t>
            </a:r>
          </a:p>
          <a:p>
            <a:endParaRPr lang="en-US" dirty="0">
              <a:solidFill>
                <a:srgbClr val="FFFFFF"/>
              </a:solidFill>
            </a:endParaRPr>
          </a:p>
          <a:p>
            <a:pPr algn="ctr"/>
            <a:r>
              <a:rPr lang="en-US" dirty="0">
                <a:solidFill>
                  <a:srgbClr val="FFFFFF"/>
                </a:solidFill>
              </a:rPr>
              <a:t>The next thing we used was Infosec Learning, a virtual learning system that entails a series of various machines we used throughout the eight weeks.</a:t>
            </a:r>
          </a:p>
          <a:p>
            <a:endParaRPr lang="en-US" dirty="0">
              <a:solidFill>
                <a:srgbClr val="FFFFFF"/>
              </a:solidFill>
            </a:endParaRPr>
          </a:p>
          <a:p>
            <a:pPr algn="ctr"/>
            <a:r>
              <a:rPr lang="en-US" dirty="0">
                <a:solidFill>
                  <a:srgbClr val="FFFFFF"/>
                </a:solidFill>
              </a:rPr>
              <a:t>The virtual machines we used were Kali, Ubuntu, &amp; Linux Server. </a:t>
            </a:r>
          </a:p>
        </p:txBody>
      </p:sp>
    </p:spTree>
    <p:extLst>
      <p:ext uri="{BB962C8B-B14F-4D97-AF65-F5344CB8AC3E}">
        <p14:creationId xmlns:p14="http://schemas.microsoft.com/office/powerpoint/2010/main" val="870498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101010 data lines to infinity">
            <a:extLst>
              <a:ext uri="{FF2B5EF4-FFF2-40B4-BE49-F238E27FC236}">
                <a16:creationId xmlns:a16="http://schemas.microsoft.com/office/drawing/2014/main" id="{1347BF4C-1F19-DCB0-0676-949BC78E79F7}"/>
              </a:ext>
            </a:extLst>
          </p:cNvPr>
          <p:cNvPicPr>
            <a:picLocks noChangeAspect="1"/>
          </p:cNvPicPr>
          <p:nvPr/>
        </p:nvPicPr>
        <p:blipFill rotWithShape="1">
          <a:blip r:embed="rId2"/>
          <a:srcRect t="13128"/>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CEF92-107C-BC5F-FABA-B06B44114EFB}"/>
              </a:ext>
            </a:extLst>
          </p:cNvPr>
          <p:cNvSpPr>
            <a:spLocks noGrp="1"/>
          </p:cNvSpPr>
          <p:nvPr>
            <p:ph type="title"/>
          </p:nvPr>
        </p:nvSpPr>
        <p:spPr>
          <a:xfrm>
            <a:off x="941163" y="401443"/>
            <a:ext cx="10058400" cy="16143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Cryptography</a:t>
            </a:r>
          </a:p>
        </p:txBody>
      </p:sp>
    </p:spTree>
    <p:extLst>
      <p:ext uri="{BB962C8B-B14F-4D97-AF65-F5344CB8AC3E}">
        <p14:creationId xmlns:p14="http://schemas.microsoft.com/office/powerpoint/2010/main" val="41823187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t>File Encryption</a:t>
            </a:r>
          </a:p>
        </p:txBody>
      </p:sp>
      <p:pic>
        <p:nvPicPr>
          <p:cNvPr id="20" name="Picture Placeholder 19">
            <a:extLst>
              <a:ext uri="{FF2B5EF4-FFF2-40B4-BE49-F238E27FC236}">
                <a16:creationId xmlns:a16="http://schemas.microsoft.com/office/drawing/2014/main" id="{9E968931-203F-1DB0-DFCD-D2DF29C533A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440" b="1"/>
          <a:stretch/>
        </p:blipFill>
        <p:spPr>
          <a:xfrm>
            <a:off x="20" y="431"/>
            <a:ext cx="8115280" cy="640831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643193" y="2418408"/>
            <a:ext cx="2942813" cy="3540265"/>
          </a:xfrm>
        </p:spPr>
        <p:txBody>
          <a:bodyPr vert="horz" lIns="91440" tIns="45720" rIns="91440" bIns="45720" rtlCol="0">
            <a:normAutofit/>
          </a:bodyPr>
          <a:lstStyle/>
          <a:p>
            <a:pPr indent="-228600">
              <a:buFont typeface="Arial" panose="020B0604020202020204" pitchFamily="34" charset="0"/>
              <a:buChar char="•"/>
            </a:pPr>
            <a:r>
              <a:rPr lang="en-US" sz="2000"/>
              <a:t>This screenshot shows the following.</a:t>
            </a:r>
          </a:p>
          <a:p>
            <a:pPr marL="285750" indent="-228600">
              <a:buFont typeface="Arial" panose="020B0604020202020204" pitchFamily="34" charset="0"/>
              <a:buChar char="•"/>
            </a:pPr>
            <a:r>
              <a:rPr lang="en-US" sz="2000"/>
              <a:t>Content of the plaintext file</a:t>
            </a:r>
          </a:p>
          <a:p>
            <a:pPr marL="285750" indent="-228600">
              <a:buFont typeface="Arial" panose="020B0604020202020204" pitchFamily="34" charset="0"/>
              <a:buChar char="•"/>
            </a:pPr>
            <a:r>
              <a:rPr lang="en-US" sz="2000"/>
              <a:t>Content of the encrypted file</a:t>
            </a:r>
          </a:p>
        </p:txBody>
      </p:sp>
      <p:sp>
        <p:nvSpPr>
          <p:cNvPr id="51" name="Rectangle 5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4214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t>File Decryption</a:t>
            </a:r>
          </a:p>
        </p:txBody>
      </p:sp>
      <p:pic>
        <p:nvPicPr>
          <p:cNvPr id="16" name="Picture Placeholder 15">
            <a:extLst>
              <a:ext uri="{FF2B5EF4-FFF2-40B4-BE49-F238E27FC236}">
                <a16:creationId xmlns:a16="http://schemas.microsoft.com/office/drawing/2014/main" id="{815ADFA5-FD7D-B07B-6135-14D8FD30F30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89" r="4433"/>
          <a:stretch/>
        </p:blipFill>
        <p:spPr>
          <a:xfrm>
            <a:off x="20" y="431"/>
            <a:ext cx="8115280" cy="640831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643193" y="2418408"/>
            <a:ext cx="2942813" cy="3540265"/>
          </a:xfrm>
        </p:spPr>
        <p:txBody>
          <a:bodyPr vert="horz" lIns="91440" tIns="45720" rIns="91440" bIns="45720" rtlCol="0">
            <a:normAutofit/>
          </a:bodyPr>
          <a:lstStyle/>
          <a:p>
            <a:pPr indent="-228600">
              <a:buFont typeface="Arial" panose="020B0604020202020204" pitchFamily="34" charset="0"/>
              <a:buChar char="•"/>
            </a:pPr>
            <a:r>
              <a:rPr lang="en-US" sz="2000"/>
              <a:t>This screenshot shows the following.</a:t>
            </a:r>
          </a:p>
          <a:p>
            <a:pPr marL="285750" indent="-228600">
              <a:buFont typeface="Arial" panose="020B0604020202020204" pitchFamily="34" charset="0"/>
              <a:buChar char="•"/>
            </a:pPr>
            <a:r>
              <a:rPr lang="en-US" sz="2000"/>
              <a:t>The encrypted file is listed by itself</a:t>
            </a:r>
          </a:p>
          <a:p>
            <a:pPr marL="285750" indent="-228600">
              <a:buFont typeface="Arial" panose="020B0604020202020204" pitchFamily="34" charset="0"/>
              <a:buChar char="•"/>
            </a:pPr>
            <a:r>
              <a:rPr lang="en-US" sz="2000"/>
              <a:t>The decrypting process</a:t>
            </a:r>
          </a:p>
          <a:p>
            <a:pPr marL="285750" indent="-228600">
              <a:buFont typeface="Arial" panose="020B0604020202020204" pitchFamily="34" charset="0"/>
              <a:buChar char="•"/>
            </a:pPr>
            <a:r>
              <a:rPr lang="en-US" sz="2000"/>
              <a:t>Both the encrypted file and the original plaintext file are listed</a:t>
            </a:r>
          </a:p>
        </p:txBody>
      </p:sp>
      <p:sp>
        <p:nvSpPr>
          <p:cNvPr id="36" name="Rectangle 3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0014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scoreboard&#10;&#10;Description automatically generated">
            <a:extLst>
              <a:ext uri="{FF2B5EF4-FFF2-40B4-BE49-F238E27FC236}">
                <a16:creationId xmlns:a16="http://schemas.microsoft.com/office/drawing/2014/main" id="{AFAFB396-927B-5996-7E3B-1DBFCFAF631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093" b="3637"/>
          <a:stretch/>
        </p:blipFill>
        <p:spPr>
          <a:xfrm>
            <a:off x="20" y="10"/>
            <a:ext cx="12191980" cy="6857990"/>
          </a:xfrm>
          <a:prstGeom prst="rect">
            <a:avLst/>
          </a:prstGeom>
        </p:spPr>
      </p:pic>
      <p:sp>
        <p:nvSpPr>
          <p:cNvPr id="65" name="Rectangle 5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59526-9EBD-CEC7-9B1D-6612ECD537A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Network Attacks and Defenses</a:t>
            </a:r>
          </a:p>
        </p:txBody>
      </p:sp>
      <p:cxnSp>
        <p:nvCxnSpPr>
          <p:cNvPr id="66" name="Straight Connector 6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218395-E34A-F20C-7062-5CDA9797C124}"/>
              </a:ext>
            </a:extLst>
          </p:cNvPr>
          <p:cNvSpPr txBox="1"/>
          <p:nvPr/>
        </p:nvSpPr>
        <p:spPr>
          <a:xfrm>
            <a:off x="9751908" y="6657945"/>
            <a:ext cx="2440092" cy="200055"/>
          </a:xfrm>
          <a:prstGeom prst="rect">
            <a:avLst/>
          </a:prstGeom>
          <a:solidFill>
            <a:srgbClr val="000000"/>
          </a:solidFill>
          <a:ln>
            <a:noFill/>
          </a:ln>
        </p:spPr>
        <p:txBody>
          <a:bodyPr wrap="none" rtlCol="0" anchor="ctr">
            <a:spAutoFit/>
          </a:bodyPr>
          <a:lstStyle/>
          <a:p>
            <a:pPr algn="r">
              <a:spcAft>
                <a:spcPts val="600"/>
              </a:spcAft>
            </a:pPr>
            <a:r>
              <a:rPr lang="en-US" sz="700">
                <a:solidFill>
                  <a:srgbClr val="FFFFFF"/>
                </a:solidFill>
                <a:hlinkClick r:id="rId3" tooltip="https://technofaq.org/posts/2020/11/australian-governments-media-monitoring-company-hit-with-cyber-attac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9029720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 name="Rectangle 10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01">
            <a:extLst>
              <a:ext uri="{FF2B5EF4-FFF2-40B4-BE49-F238E27FC236}">
                <a16:creationId xmlns:a16="http://schemas.microsoft.com/office/drawing/2014/main" id="{9ADD7D08-D5C9-5C9E-2E5D-8EB86714F362}"/>
              </a:ext>
            </a:extLst>
          </p:cNvPr>
          <p:cNvPicPr>
            <a:picLocks noChangeAspect="1"/>
          </p:cNvPicPr>
          <p:nvPr/>
        </p:nvPicPr>
        <p:blipFill rotWithShape="1">
          <a:blip r:embed="rId2">
            <a:alphaModFix amt="35000"/>
          </a:blip>
          <a:srcRect t="1454" b="11336"/>
          <a:stretch/>
        </p:blipFill>
        <p:spPr>
          <a:xfrm>
            <a:off x="20" y="10"/>
            <a:ext cx="12191980" cy="6857990"/>
          </a:xfrm>
          <a:prstGeom prst="rect">
            <a:avLst/>
          </a:prstGeom>
        </p:spPr>
      </p:pic>
      <p:sp>
        <p:nvSpPr>
          <p:cNvPr id="8" name="Title 1"/>
          <p:cNvSpPr>
            <a:spLocks noGrp="1"/>
          </p:cNvSpPr>
          <p:nvPr>
            <p:ph type="title"/>
          </p:nvPr>
        </p:nvSpPr>
        <p:spPr>
          <a:xfrm>
            <a:off x="838200" y="0"/>
            <a:ext cx="10515600" cy="1325563"/>
          </a:xfrm>
        </p:spPr>
        <p:txBody>
          <a:bodyPr vert="horz" lIns="91440" tIns="45720" rIns="91440" bIns="45720" rtlCol="0" anchor="ctr">
            <a:normAutofit/>
          </a:bodyPr>
          <a:lstStyle/>
          <a:p>
            <a:pPr algn="ctr"/>
            <a:r>
              <a:rPr lang="en-US" sz="4400" dirty="0">
                <a:solidFill>
                  <a:srgbClr val="FFFFFF"/>
                </a:solidFill>
              </a:rPr>
              <a:t>Question</a:t>
            </a:r>
          </a:p>
        </p:txBody>
      </p:sp>
      <p:graphicFrame>
        <p:nvGraphicFramePr>
          <p:cNvPr id="148" name="Text Placeholder 3">
            <a:extLst>
              <a:ext uri="{FF2B5EF4-FFF2-40B4-BE49-F238E27FC236}">
                <a16:creationId xmlns:a16="http://schemas.microsoft.com/office/drawing/2014/main" id="{46DD49E4-08FD-314C-9F17-B70C109D5894}"/>
              </a:ext>
            </a:extLst>
          </p:cNvPr>
          <p:cNvGraphicFramePr/>
          <p:nvPr>
            <p:extLst>
              <p:ext uri="{D42A27DB-BD31-4B8C-83A1-F6EECF244321}">
                <p14:modId xmlns:p14="http://schemas.microsoft.com/office/powerpoint/2010/main" val="3436209244"/>
              </p:ext>
            </p:extLst>
          </p:nvPr>
        </p:nvGraphicFramePr>
        <p:xfrm>
          <a:off x="838200" y="1325563"/>
          <a:ext cx="10515600"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8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0BBBEDC-61ED-E472-2930-9AF9A214DB06}"/>
              </a:ext>
            </a:extLst>
          </p:cNvPr>
          <p:cNvPicPr>
            <a:picLocks noChangeAspect="1"/>
          </p:cNvPicPr>
          <p:nvPr/>
        </p:nvPicPr>
        <p:blipFill rotWithShape="1">
          <a:blip r:embed="rId2">
            <a:extLst>
              <a:ext uri="{28A0092B-C50C-407E-A947-70E740481C1C}">
                <a14:useLocalDpi xmlns:a14="http://schemas.microsoft.com/office/drawing/2010/main" val="0"/>
              </a:ext>
            </a:extLst>
          </a:blip>
          <a:srcRect t="4216" b="24128"/>
          <a:stretch/>
        </p:blipFill>
        <p:spPr>
          <a:xfrm>
            <a:off x="20" y="10"/>
            <a:ext cx="12191980" cy="6857990"/>
          </a:xfrm>
          <a:prstGeom prst="rect">
            <a:avLst/>
          </a:prstGeom>
        </p:spPr>
      </p:pic>
      <p:sp>
        <p:nvSpPr>
          <p:cNvPr id="80" name="Freeform: Shape 79">
            <a:extLst>
              <a:ext uri="{FF2B5EF4-FFF2-40B4-BE49-F238E27FC236}">
                <a16:creationId xmlns:a16="http://schemas.microsoft.com/office/drawing/2014/main" id="{74F93062-C8C5-49C4-B90F-AA5653D57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772" y="1073777"/>
            <a:ext cx="5952404" cy="496126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91370" y="1874520"/>
            <a:ext cx="3447288" cy="1792224"/>
          </a:xfrm>
        </p:spPr>
        <p:txBody>
          <a:bodyPr vert="horz" lIns="91440" tIns="45720" rIns="91440" bIns="45720" rtlCol="0" anchor="b">
            <a:normAutofit/>
          </a:bodyPr>
          <a:lstStyle/>
          <a:p>
            <a:r>
              <a:rPr lang="en-US" sz="4400">
                <a:solidFill>
                  <a:schemeClr val="bg1"/>
                </a:solidFill>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691370" y="3758184"/>
            <a:ext cx="3182112" cy="777240"/>
          </a:xfrm>
        </p:spPr>
        <p:txBody>
          <a:bodyPr vert="horz" lIns="91440" tIns="45720" rIns="91440" bIns="45720" rtlCol="0" anchor="t">
            <a:normAutofit/>
          </a:bodyPr>
          <a:lstStyle/>
          <a:p>
            <a:r>
              <a:rPr lang="en-US" sz="1500">
                <a:solidFill>
                  <a:schemeClr val="bg1"/>
                </a:solidFill>
              </a:rPr>
              <a:t>This screenshot shows the Nmap scan result of the Linux Server VM.</a:t>
            </a:r>
          </a:p>
        </p:txBody>
      </p:sp>
    </p:spTree>
    <p:extLst>
      <p:ext uri="{BB962C8B-B14F-4D97-AF65-F5344CB8AC3E}">
        <p14:creationId xmlns:p14="http://schemas.microsoft.com/office/powerpoint/2010/main" val="3448909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{DDB3EEB9-5F28-D244-A00A-364738D55DD7}tf10001124</Template>
  <TotalTime>6708</TotalTime>
  <Words>1488</Words>
  <Application>Microsoft Macintosh PowerPoint</Application>
  <PresentationFormat>Widescreen</PresentationFormat>
  <Paragraphs>93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Luella Tracy Henderson 12/17/2022</vt:lpstr>
      <vt:lpstr>Introduction</vt:lpstr>
      <vt:lpstr>Preparation-week 1</vt:lpstr>
      <vt:lpstr>Cryptography</vt:lpstr>
      <vt:lpstr>File Encryption</vt:lpstr>
      <vt:lpstr>File Decryption</vt:lpstr>
      <vt:lpstr>Network Attacks and Defenses</vt:lpstr>
      <vt:lpstr>Question</vt:lpstr>
      <vt:lpstr>Nmap Scan</vt:lpstr>
      <vt:lpstr>            Bring Your Own Device (BYOD)</vt:lpstr>
      <vt:lpstr>PowerPoint Presentation</vt:lpstr>
      <vt:lpstr>PowerPoint Presentation</vt:lpstr>
      <vt:lpstr>PowerPoint Presentation</vt:lpstr>
      <vt:lpstr>PowerPoint Presentation</vt:lpstr>
      <vt:lpstr>Multifactor authentication (MFA)</vt:lpstr>
      <vt:lpstr>Common-auth Configuration File</vt:lpstr>
      <vt:lpstr>MFA Logon Screen</vt:lpstr>
      <vt:lpstr>Vulnerability  Assessment</vt:lpstr>
      <vt:lpstr>Nmap</vt:lpstr>
      <vt:lpstr>Net Cat</vt:lpstr>
      <vt:lpstr>Wireshark</vt:lpstr>
      <vt:lpstr>Nessus</vt:lpstr>
      <vt:lpstr>    Challenges</vt:lpstr>
      <vt:lpstr>    Career Skills</vt:lpstr>
      <vt:lpstr>    References used </vt:lpstr>
      <vt:lpstr>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Luella Tracy Henderson 12/?/2022</dc:title>
  <dc:creator>Luella Henderson</dc:creator>
  <cp:lastModifiedBy>Luella Henderson</cp:lastModifiedBy>
  <cp:revision>3</cp:revision>
  <dcterms:created xsi:type="dcterms:W3CDTF">2022-12-11T20:48:28Z</dcterms:created>
  <dcterms:modified xsi:type="dcterms:W3CDTF">2022-12-17T22:32:50Z</dcterms:modified>
</cp:coreProperties>
</file>