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Lst>
  <p:notesMasterIdLst>
    <p:notesMasterId r:id="rId22"/>
  </p:notesMasterIdLst>
  <p:sldIdLst>
    <p:sldId id="256" r:id="rId2"/>
    <p:sldId id="257" r:id="rId3"/>
    <p:sldId id="261"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ABB91BF-0C17-0E42-8662-A1DCD1736EC9}">
          <p14:sldIdLst>
            <p14:sldId id="256"/>
            <p14:sldId id="257"/>
          </p14:sldIdLst>
        </p14:section>
        <p14:section name="Android Emulator" id="{89A26DB8-5479-3E40-8EC1-712C8973CBED}">
          <p14:sldIdLst>
            <p14:sldId id="261"/>
            <p14:sldId id="267"/>
          </p14:sldIdLst>
        </p14:section>
        <p14:section name="Mobile Remote Shell" id="{D5DDDD75-91E3-4140-A8B3-E8A8BC6AD8B3}">
          <p14:sldIdLst>
            <p14:sldId id="268"/>
            <p14:sldId id="269"/>
            <p14:sldId id="270"/>
            <p14:sldId id="271"/>
          </p14:sldIdLst>
        </p14:section>
        <p14:section name="Create Simple App" id="{3720333D-42B9-2047-8992-90BE08452A7D}">
          <p14:sldIdLst>
            <p14:sldId id="272"/>
            <p14:sldId id="273"/>
          </p14:sldIdLst>
        </p14:section>
        <p14:section name="Reverse Engineering" id="{CE499BC1-F08B-F046-8365-A0E632FB2549}">
          <p14:sldIdLst>
            <p14:sldId id="274"/>
            <p14:sldId id="275"/>
            <p14:sldId id="276"/>
          </p14:sldIdLst>
        </p14:section>
        <p14:section name="Web Traffic Analysis" id="{8B0442F8-17C0-594A-8D21-E61E229E2B50}">
          <p14:sldIdLst>
            <p14:sldId id="277"/>
            <p14:sldId id="278"/>
            <p14:sldId id="279"/>
            <p14:sldId id="280"/>
          </p14:sldIdLst>
        </p14:section>
        <p14:section name="Challenges and Career Skills" id="{9E469A72-A78E-1E4C-863D-501186543CEA}">
          <p14:sldIdLst>
            <p14:sldId id="281"/>
            <p14:sldId id="282"/>
          </p14:sldIdLst>
        </p14:section>
        <p14:section name="Conclusion" id="{0AFF30A3-31BC-1A41-A3CF-A998BAFF5B9F}">
          <p14:sldIdLst>
            <p14:sldId id="2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90"/>
  </p:normalViewPr>
  <p:slideViewPr>
    <p:cSldViewPr snapToGrid="0">
      <p:cViewPr varScale="1">
        <p:scale>
          <a:sx n="99" d="100"/>
          <a:sy n="99"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hyperlink" Target="https://www.scaler.com/topics/cyber-security/burp-suite/" TargetMode="External"/><Relationship Id="rId1" Type="http://schemas.openxmlformats.org/officeDocument/2006/relationships/hyperlink" Target="https://www.vaadata.com/blog/introduction-to-burp-suite-the-tool-dedicated-to-web-application-security/" TargetMode="Externa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hyperlink" Target="https://www.vaadata.com/blog/introduction-to-burp-suite-the-tool-dedicated-to-web-application-security/" TargetMode="External"/><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hyperlink" Target="https://www.scaler.com/topics/cyber-security/burp-suit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4925A-E7A2-4E41-8B58-FB832618416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6EBA42B-4497-4A4D-B9A7-D06B35F0ACEE}">
      <dgm:prSet/>
      <dgm:spPr/>
      <dgm:t>
        <a:bodyPr/>
        <a:lstStyle/>
        <a:p>
          <a:r>
            <a:rPr lang="en-US"/>
            <a:t>The topics I will be discussing are: </a:t>
          </a:r>
        </a:p>
      </dgm:t>
    </dgm:pt>
    <dgm:pt modelId="{AECE5B3D-4395-44CA-994B-8E13C4EC4D56}" type="parTrans" cxnId="{C46993D6-F797-4E3F-8A12-3BA78CAF45A3}">
      <dgm:prSet/>
      <dgm:spPr/>
      <dgm:t>
        <a:bodyPr/>
        <a:lstStyle/>
        <a:p>
          <a:endParaRPr lang="en-US"/>
        </a:p>
      </dgm:t>
    </dgm:pt>
    <dgm:pt modelId="{1533F3A0-4889-4F62-906B-C2FCB983C698}" type="sibTrans" cxnId="{C46993D6-F797-4E3F-8A12-3BA78CAF45A3}">
      <dgm:prSet/>
      <dgm:spPr/>
      <dgm:t>
        <a:bodyPr/>
        <a:lstStyle/>
        <a:p>
          <a:endParaRPr lang="en-US"/>
        </a:p>
      </dgm:t>
    </dgm:pt>
    <dgm:pt modelId="{4A0EDEDD-011F-42AD-A657-9E95A5625D02}">
      <dgm:prSet/>
      <dgm:spPr/>
      <dgm:t>
        <a:bodyPr/>
        <a:lstStyle/>
        <a:p>
          <a:r>
            <a:rPr lang="en-US"/>
            <a:t>How to access an Android Emulator and navigate its user interface.</a:t>
          </a:r>
        </a:p>
      </dgm:t>
    </dgm:pt>
    <dgm:pt modelId="{93ED1A73-A334-4486-A161-30E297F2DF37}" type="parTrans" cxnId="{4FC948FA-74B3-4417-8AF5-D6843EF44EA2}">
      <dgm:prSet/>
      <dgm:spPr/>
      <dgm:t>
        <a:bodyPr/>
        <a:lstStyle/>
        <a:p>
          <a:endParaRPr lang="en-US"/>
        </a:p>
      </dgm:t>
    </dgm:pt>
    <dgm:pt modelId="{165882B5-ECBB-483E-9E9C-0E284279E3D8}" type="sibTrans" cxnId="{4FC948FA-74B3-4417-8AF5-D6843EF44EA2}">
      <dgm:prSet/>
      <dgm:spPr/>
      <dgm:t>
        <a:bodyPr/>
        <a:lstStyle/>
        <a:p>
          <a:endParaRPr lang="en-US"/>
        </a:p>
      </dgm:t>
    </dgm:pt>
    <dgm:pt modelId="{CCA70C9C-2F7C-41E9-B67F-17FE2C7DC269}">
      <dgm:prSet/>
      <dgm:spPr/>
      <dgm:t>
        <a:bodyPr/>
        <a:lstStyle/>
        <a:p>
          <a:r>
            <a:rPr lang="en-US"/>
            <a:t>How to use the Android Debug Bridge (ADB) to gain root access to the Android Emulator device.</a:t>
          </a:r>
        </a:p>
      </dgm:t>
    </dgm:pt>
    <dgm:pt modelId="{F717B9D7-DAE6-4A01-BE96-D08D71429A39}" type="parTrans" cxnId="{091D0BF3-2CC3-492F-AA38-25763155EE7D}">
      <dgm:prSet/>
      <dgm:spPr/>
      <dgm:t>
        <a:bodyPr/>
        <a:lstStyle/>
        <a:p>
          <a:endParaRPr lang="en-US"/>
        </a:p>
      </dgm:t>
    </dgm:pt>
    <dgm:pt modelId="{F74BB912-DFA0-42E3-BD5F-79533429FD9E}" type="sibTrans" cxnId="{091D0BF3-2CC3-492F-AA38-25763155EE7D}">
      <dgm:prSet/>
      <dgm:spPr/>
      <dgm:t>
        <a:bodyPr/>
        <a:lstStyle/>
        <a:p>
          <a:endParaRPr lang="en-US"/>
        </a:p>
      </dgm:t>
    </dgm:pt>
    <dgm:pt modelId="{4D5C6269-B73F-40D9-8B2F-03A9AA4D7806}">
      <dgm:prSet/>
      <dgm:spPr/>
      <dgm:t>
        <a:bodyPr/>
        <a:lstStyle/>
        <a:p>
          <a:r>
            <a:rPr lang="en-US"/>
            <a:t>explore the Android Developer Tools (ADT) and the Eclipse development environment to create a simple app to be deployed in your Android phone.</a:t>
          </a:r>
        </a:p>
      </dgm:t>
    </dgm:pt>
    <dgm:pt modelId="{31115747-FD17-4E75-B4EA-7E83BA5DA0D4}" type="parTrans" cxnId="{3C75684B-FD77-483A-9B49-D985D42AC04B}">
      <dgm:prSet/>
      <dgm:spPr/>
      <dgm:t>
        <a:bodyPr/>
        <a:lstStyle/>
        <a:p>
          <a:endParaRPr lang="en-US"/>
        </a:p>
      </dgm:t>
    </dgm:pt>
    <dgm:pt modelId="{7149C7C5-ECA8-41FB-9750-45AE6374E5D3}" type="sibTrans" cxnId="{3C75684B-FD77-483A-9B49-D985D42AC04B}">
      <dgm:prSet/>
      <dgm:spPr/>
      <dgm:t>
        <a:bodyPr/>
        <a:lstStyle/>
        <a:p>
          <a:endParaRPr lang="en-US"/>
        </a:p>
      </dgm:t>
    </dgm:pt>
    <dgm:pt modelId="{52238522-2785-4C9D-9EAB-78FFF71BD8F4}">
      <dgm:prSet/>
      <dgm:spPr/>
      <dgm:t>
        <a:bodyPr/>
        <a:lstStyle/>
        <a:p>
          <a:r>
            <a:rPr lang="en-US"/>
            <a:t>reverse engineer an Android App to its source code</a:t>
          </a:r>
        </a:p>
      </dgm:t>
    </dgm:pt>
    <dgm:pt modelId="{41F4C5DF-7060-4AA3-8394-70D7FF72E5D2}" type="parTrans" cxnId="{03F8D8A8-103F-46E1-A9AA-CB60DEFB623B}">
      <dgm:prSet/>
      <dgm:spPr/>
      <dgm:t>
        <a:bodyPr/>
        <a:lstStyle/>
        <a:p>
          <a:endParaRPr lang="en-US"/>
        </a:p>
      </dgm:t>
    </dgm:pt>
    <dgm:pt modelId="{F25B0AAF-39EC-4E1E-89AC-796945DB55CD}" type="sibTrans" cxnId="{03F8D8A8-103F-46E1-A9AA-CB60DEFB623B}">
      <dgm:prSet/>
      <dgm:spPr/>
      <dgm:t>
        <a:bodyPr/>
        <a:lstStyle/>
        <a:p>
          <a:endParaRPr lang="en-US"/>
        </a:p>
      </dgm:t>
    </dgm:pt>
    <dgm:pt modelId="{165D69B2-E4B8-490F-A3E4-07C0D1A37772}">
      <dgm:prSet/>
      <dgm:spPr/>
      <dgm:t>
        <a:bodyPr/>
        <a:lstStyle/>
        <a:p>
          <a:r>
            <a:rPr lang="en-US"/>
            <a:t>explore the use of a proxy server to analyze the traffic between your Android phone and a public Web site.</a:t>
          </a:r>
        </a:p>
      </dgm:t>
    </dgm:pt>
    <dgm:pt modelId="{DB5E527E-B038-41A2-9B64-6F3F054E13F7}" type="parTrans" cxnId="{7EEDF2E8-2F1C-43B1-AD24-A781197C0F7F}">
      <dgm:prSet/>
      <dgm:spPr/>
      <dgm:t>
        <a:bodyPr/>
        <a:lstStyle/>
        <a:p>
          <a:endParaRPr lang="en-US"/>
        </a:p>
      </dgm:t>
    </dgm:pt>
    <dgm:pt modelId="{A25FF29B-1550-4046-A1FD-BF5E1848112A}" type="sibTrans" cxnId="{7EEDF2E8-2F1C-43B1-AD24-A781197C0F7F}">
      <dgm:prSet/>
      <dgm:spPr/>
      <dgm:t>
        <a:bodyPr/>
        <a:lstStyle/>
        <a:p>
          <a:endParaRPr lang="en-US"/>
        </a:p>
      </dgm:t>
    </dgm:pt>
    <dgm:pt modelId="{1F68CC27-B158-EF4F-BBF1-B652C10B5392}" type="pres">
      <dgm:prSet presAssocID="{9144925A-E7A2-4E41-8B58-FB8326184164}" presName="vert0" presStyleCnt="0">
        <dgm:presLayoutVars>
          <dgm:dir/>
          <dgm:animOne val="branch"/>
          <dgm:animLvl val="lvl"/>
        </dgm:presLayoutVars>
      </dgm:prSet>
      <dgm:spPr/>
    </dgm:pt>
    <dgm:pt modelId="{0A319657-9EE8-6448-A8A7-DA998CC4903D}" type="pres">
      <dgm:prSet presAssocID="{06EBA42B-4497-4A4D-B9A7-D06B35F0ACEE}" presName="thickLine" presStyleLbl="alignNode1" presStyleIdx="0" presStyleCnt="6"/>
      <dgm:spPr/>
    </dgm:pt>
    <dgm:pt modelId="{912BCC96-E7E4-6647-A83E-3A3AD5F7523B}" type="pres">
      <dgm:prSet presAssocID="{06EBA42B-4497-4A4D-B9A7-D06B35F0ACEE}" presName="horz1" presStyleCnt="0"/>
      <dgm:spPr/>
    </dgm:pt>
    <dgm:pt modelId="{8739DC05-7EAD-A04A-B4CD-163A2FCB92F2}" type="pres">
      <dgm:prSet presAssocID="{06EBA42B-4497-4A4D-B9A7-D06B35F0ACEE}" presName="tx1" presStyleLbl="revTx" presStyleIdx="0" presStyleCnt="6"/>
      <dgm:spPr/>
    </dgm:pt>
    <dgm:pt modelId="{BC9123F2-433E-4541-A675-2A0EC05DF7C3}" type="pres">
      <dgm:prSet presAssocID="{06EBA42B-4497-4A4D-B9A7-D06B35F0ACEE}" presName="vert1" presStyleCnt="0"/>
      <dgm:spPr/>
    </dgm:pt>
    <dgm:pt modelId="{7FAF08A0-C6D0-A94C-9E8B-4EA810C8F9BF}" type="pres">
      <dgm:prSet presAssocID="{4A0EDEDD-011F-42AD-A657-9E95A5625D02}" presName="thickLine" presStyleLbl="alignNode1" presStyleIdx="1" presStyleCnt="6"/>
      <dgm:spPr/>
    </dgm:pt>
    <dgm:pt modelId="{8A210F90-CAB5-F943-BC30-102E25680C35}" type="pres">
      <dgm:prSet presAssocID="{4A0EDEDD-011F-42AD-A657-9E95A5625D02}" presName="horz1" presStyleCnt="0"/>
      <dgm:spPr/>
    </dgm:pt>
    <dgm:pt modelId="{15BDCDFE-2C79-9146-A831-EEF62F919E61}" type="pres">
      <dgm:prSet presAssocID="{4A0EDEDD-011F-42AD-A657-9E95A5625D02}" presName="tx1" presStyleLbl="revTx" presStyleIdx="1" presStyleCnt="6"/>
      <dgm:spPr/>
    </dgm:pt>
    <dgm:pt modelId="{7BABA5E2-95F4-344E-9F3B-772B93178408}" type="pres">
      <dgm:prSet presAssocID="{4A0EDEDD-011F-42AD-A657-9E95A5625D02}" presName="vert1" presStyleCnt="0"/>
      <dgm:spPr/>
    </dgm:pt>
    <dgm:pt modelId="{D4B0B188-0BF9-1247-8890-DEF076986217}" type="pres">
      <dgm:prSet presAssocID="{CCA70C9C-2F7C-41E9-B67F-17FE2C7DC269}" presName="thickLine" presStyleLbl="alignNode1" presStyleIdx="2" presStyleCnt="6"/>
      <dgm:spPr/>
    </dgm:pt>
    <dgm:pt modelId="{93B43C01-7C93-C949-A121-EF31F363534E}" type="pres">
      <dgm:prSet presAssocID="{CCA70C9C-2F7C-41E9-B67F-17FE2C7DC269}" presName="horz1" presStyleCnt="0"/>
      <dgm:spPr/>
    </dgm:pt>
    <dgm:pt modelId="{84157EB5-6E58-3C45-99FB-503BBEC2D320}" type="pres">
      <dgm:prSet presAssocID="{CCA70C9C-2F7C-41E9-B67F-17FE2C7DC269}" presName="tx1" presStyleLbl="revTx" presStyleIdx="2" presStyleCnt="6"/>
      <dgm:spPr/>
    </dgm:pt>
    <dgm:pt modelId="{EDE275F1-6ED9-D24F-8C73-54B3641EB435}" type="pres">
      <dgm:prSet presAssocID="{CCA70C9C-2F7C-41E9-B67F-17FE2C7DC269}" presName="vert1" presStyleCnt="0"/>
      <dgm:spPr/>
    </dgm:pt>
    <dgm:pt modelId="{DC41AA98-0D1C-DF4D-BBC1-016D268B24B8}" type="pres">
      <dgm:prSet presAssocID="{4D5C6269-B73F-40D9-8B2F-03A9AA4D7806}" presName="thickLine" presStyleLbl="alignNode1" presStyleIdx="3" presStyleCnt="6"/>
      <dgm:spPr/>
    </dgm:pt>
    <dgm:pt modelId="{3A912764-ED0B-B241-872B-DF71DE8CADB6}" type="pres">
      <dgm:prSet presAssocID="{4D5C6269-B73F-40D9-8B2F-03A9AA4D7806}" presName="horz1" presStyleCnt="0"/>
      <dgm:spPr/>
    </dgm:pt>
    <dgm:pt modelId="{5D20071C-5E6F-2A47-8EA2-D406A35F8696}" type="pres">
      <dgm:prSet presAssocID="{4D5C6269-B73F-40D9-8B2F-03A9AA4D7806}" presName="tx1" presStyleLbl="revTx" presStyleIdx="3" presStyleCnt="6"/>
      <dgm:spPr/>
    </dgm:pt>
    <dgm:pt modelId="{F507BE01-C9AB-9F41-8D23-602CCED22330}" type="pres">
      <dgm:prSet presAssocID="{4D5C6269-B73F-40D9-8B2F-03A9AA4D7806}" presName="vert1" presStyleCnt="0"/>
      <dgm:spPr/>
    </dgm:pt>
    <dgm:pt modelId="{0EF6187B-DD47-4841-A83A-A4E98638377A}" type="pres">
      <dgm:prSet presAssocID="{52238522-2785-4C9D-9EAB-78FFF71BD8F4}" presName="thickLine" presStyleLbl="alignNode1" presStyleIdx="4" presStyleCnt="6"/>
      <dgm:spPr/>
    </dgm:pt>
    <dgm:pt modelId="{DB5EA831-9361-FC47-BA60-9D7819752411}" type="pres">
      <dgm:prSet presAssocID="{52238522-2785-4C9D-9EAB-78FFF71BD8F4}" presName="horz1" presStyleCnt="0"/>
      <dgm:spPr/>
    </dgm:pt>
    <dgm:pt modelId="{837BAFD6-DDB6-9546-8C9E-FA28282123BB}" type="pres">
      <dgm:prSet presAssocID="{52238522-2785-4C9D-9EAB-78FFF71BD8F4}" presName="tx1" presStyleLbl="revTx" presStyleIdx="4" presStyleCnt="6"/>
      <dgm:spPr/>
    </dgm:pt>
    <dgm:pt modelId="{22A538D2-CD6F-1649-BA42-47B080B24EC5}" type="pres">
      <dgm:prSet presAssocID="{52238522-2785-4C9D-9EAB-78FFF71BD8F4}" presName="vert1" presStyleCnt="0"/>
      <dgm:spPr/>
    </dgm:pt>
    <dgm:pt modelId="{0FD5AE93-6B42-A94E-816C-22BDF28FA299}" type="pres">
      <dgm:prSet presAssocID="{165D69B2-E4B8-490F-A3E4-07C0D1A37772}" presName="thickLine" presStyleLbl="alignNode1" presStyleIdx="5" presStyleCnt="6"/>
      <dgm:spPr/>
    </dgm:pt>
    <dgm:pt modelId="{019D0D80-AE6A-A74D-B31C-644F6198D9F8}" type="pres">
      <dgm:prSet presAssocID="{165D69B2-E4B8-490F-A3E4-07C0D1A37772}" presName="horz1" presStyleCnt="0"/>
      <dgm:spPr/>
    </dgm:pt>
    <dgm:pt modelId="{4752DA98-7613-1549-BACE-563456A71E22}" type="pres">
      <dgm:prSet presAssocID="{165D69B2-E4B8-490F-A3E4-07C0D1A37772}" presName="tx1" presStyleLbl="revTx" presStyleIdx="5" presStyleCnt="6"/>
      <dgm:spPr/>
    </dgm:pt>
    <dgm:pt modelId="{429CC558-4F8A-1B4E-8520-7C0838AC29F3}" type="pres">
      <dgm:prSet presAssocID="{165D69B2-E4B8-490F-A3E4-07C0D1A37772}" presName="vert1" presStyleCnt="0"/>
      <dgm:spPr/>
    </dgm:pt>
  </dgm:ptLst>
  <dgm:cxnLst>
    <dgm:cxn modelId="{019B5131-F275-AF4C-8D63-06F94E48C6BF}" type="presOf" srcId="{4A0EDEDD-011F-42AD-A657-9E95A5625D02}" destId="{15BDCDFE-2C79-9146-A831-EEF62F919E61}" srcOrd="0" destOrd="0" presId="urn:microsoft.com/office/officeart/2008/layout/LinedList"/>
    <dgm:cxn modelId="{3C75684B-FD77-483A-9B49-D985D42AC04B}" srcId="{9144925A-E7A2-4E41-8B58-FB8326184164}" destId="{4D5C6269-B73F-40D9-8B2F-03A9AA4D7806}" srcOrd="3" destOrd="0" parTransId="{31115747-FD17-4E75-B4EA-7E83BA5DA0D4}" sibTransId="{7149C7C5-ECA8-41FB-9750-45AE6374E5D3}"/>
    <dgm:cxn modelId="{2F6CB14C-3C4D-2C4A-AB36-DB65D6437A65}" type="presOf" srcId="{4D5C6269-B73F-40D9-8B2F-03A9AA4D7806}" destId="{5D20071C-5E6F-2A47-8EA2-D406A35F8696}" srcOrd="0" destOrd="0" presId="urn:microsoft.com/office/officeart/2008/layout/LinedList"/>
    <dgm:cxn modelId="{22CD7060-3FA9-4B4E-9385-2534B0E9A4A0}" type="presOf" srcId="{52238522-2785-4C9D-9EAB-78FFF71BD8F4}" destId="{837BAFD6-DDB6-9546-8C9E-FA28282123BB}" srcOrd="0" destOrd="0" presId="urn:microsoft.com/office/officeart/2008/layout/LinedList"/>
    <dgm:cxn modelId="{B01DAD92-75F5-C944-B506-8961417B7D3A}" type="presOf" srcId="{9144925A-E7A2-4E41-8B58-FB8326184164}" destId="{1F68CC27-B158-EF4F-BBF1-B652C10B5392}" srcOrd="0" destOrd="0" presId="urn:microsoft.com/office/officeart/2008/layout/LinedList"/>
    <dgm:cxn modelId="{03F8D8A8-103F-46E1-A9AA-CB60DEFB623B}" srcId="{9144925A-E7A2-4E41-8B58-FB8326184164}" destId="{52238522-2785-4C9D-9EAB-78FFF71BD8F4}" srcOrd="4" destOrd="0" parTransId="{41F4C5DF-7060-4AA3-8394-70D7FF72E5D2}" sibTransId="{F25B0AAF-39EC-4E1E-89AC-796945DB55CD}"/>
    <dgm:cxn modelId="{F82612A9-94D7-614D-B11E-161B7BB468D8}" type="presOf" srcId="{CCA70C9C-2F7C-41E9-B67F-17FE2C7DC269}" destId="{84157EB5-6E58-3C45-99FB-503BBEC2D320}" srcOrd="0" destOrd="0" presId="urn:microsoft.com/office/officeart/2008/layout/LinedList"/>
    <dgm:cxn modelId="{731040C0-3657-9C4C-A441-63D0FEE8035D}" type="presOf" srcId="{06EBA42B-4497-4A4D-B9A7-D06B35F0ACEE}" destId="{8739DC05-7EAD-A04A-B4CD-163A2FCB92F2}" srcOrd="0" destOrd="0" presId="urn:microsoft.com/office/officeart/2008/layout/LinedList"/>
    <dgm:cxn modelId="{C46993D6-F797-4E3F-8A12-3BA78CAF45A3}" srcId="{9144925A-E7A2-4E41-8B58-FB8326184164}" destId="{06EBA42B-4497-4A4D-B9A7-D06B35F0ACEE}" srcOrd="0" destOrd="0" parTransId="{AECE5B3D-4395-44CA-994B-8E13C4EC4D56}" sibTransId="{1533F3A0-4889-4F62-906B-C2FCB983C698}"/>
    <dgm:cxn modelId="{7EEDF2E8-2F1C-43B1-AD24-A781197C0F7F}" srcId="{9144925A-E7A2-4E41-8B58-FB8326184164}" destId="{165D69B2-E4B8-490F-A3E4-07C0D1A37772}" srcOrd="5" destOrd="0" parTransId="{DB5E527E-B038-41A2-9B64-6F3F054E13F7}" sibTransId="{A25FF29B-1550-4046-A1FD-BF5E1848112A}"/>
    <dgm:cxn modelId="{8352D7F0-01D8-6F43-BF30-55531A4D5628}" type="presOf" srcId="{165D69B2-E4B8-490F-A3E4-07C0D1A37772}" destId="{4752DA98-7613-1549-BACE-563456A71E22}" srcOrd="0" destOrd="0" presId="urn:microsoft.com/office/officeart/2008/layout/LinedList"/>
    <dgm:cxn modelId="{091D0BF3-2CC3-492F-AA38-25763155EE7D}" srcId="{9144925A-E7A2-4E41-8B58-FB8326184164}" destId="{CCA70C9C-2F7C-41E9-B67F-17FE2C7DC269}" srcOrd="2" destOrd="0" parTransId="{F717B9D7-DAE6-4A01-BE96-D08D71429A39}" sibTransId="{F74BB912-DFA0-42E3-BD5F-79533429FD9E}"/>
    <dgm:cxn modelId="{4FC948FA-74B3-4417-8AF5-D6843EF44EA2}" srcId="{9144925A-E7A2-4E41-8B58-FB8326184164}" destId="{4A0EDEDD-011F-42AD-A657-9E95A5625D02}" srcOrd="1" destOrd="0" parTransId="{93ED1A73-A334-4486-A161-30E297F2DF37}" sibTransId="{165882B5-ECBB-483E-9E9C-0E284279E3D8}"/>
    <dgm:cxn modelId="{1AD4AB43-DFFF-1941-B272-743868C3614E}" type="presParOf" srcId="{1F68CC27-B158-EF4F-BBF1-B652C10B5392}" destId="{0A319657-9EE8-6448-A8A7-DA998CC4903D}" srcOrd="0" destOrd="0" presId="urn:microsoft.com/office/officeart/2008/layout/LinedList"/>
    <dgm:cxn modelId="{51807F08-16E0-0E45-B99A-0144CD38B04F}" type="presParOf" srcId="{1F68CC27-B158-EF4F-BBF1-B652C10B5392}" destId="{912BCC96-E7E4-6647-A83E-3A3AD5F7523B}" srcOrd="1" destOrd="0" presId="urn:microsoft.com/office/officeart/2008/layout/LinedList"/>
    <dgm:cxn modelId="{4570B190-F038-AD4D-A7DB-B9F9FB6922E8}" type="presParOf" srcId="{912BCC96-E7E4-6647-A83E-3A3AD5F7523B}" destId="{8739DC05-7EAD-A04A-B4CD-163A2FCB92F2}" srcOrd="0" destOrd="0" presId="urn:microsoft.com/office/officeart/2008/layout/LinedList"/>
    <dgm:cxn modelId="{A48D90C7-1560-644F-88B9-92CAAC62CF71}" type="presParOf" srcId="{912BCC96-E7E4-6647-A83E-3A3AD5F7523B}" destId="{BC9123F2-433E-4541-A675-2A0EC05DF7C3}" srcOrd="1" destOrd="0" presId="urn:microsoft.com/office/officeart/2008/layout/LinedList"/>
    <dgm:cxn modelId="{D95195D0-5B4E-3A4A-BDC4-42B9481FB6CD}" type="presParOf" srcId="{1F68CC27-B158-EF4F-BBF1-B652C10B5392}" destId="{7FAF08A0-C6D0-A94C-9E8B-4EA810C8F9BF}" srcOrd="2" destOrd="0" presId="urn:microsoft.com/office/officeart/2008/layout/LinedList"/>
    <dgm:cxn modelId="{03B13B3B-2567-4B4A-B335-D69B74DBA30B}" type="presParOf" srcId="{1F68CC27-B158-EF4F-BBF1-B652C10B5392}" destId="{8A210F90-CAB5-F943-BC30-102E25680C35}" srcOrd="3" destOrd="0" presId="urn:microsoft.com/office/officeart/2008/layout/LinedList"/>
    <dgm:cxn modelId="{6091094B-44E6-6843-B1B4-965ABF8FE5A2}" type="presParOf" srcId="{8A210F90-CAB5-F943-BC30-102E25680C35}" destId="{15BDCDFE-2C79-9146-A831-EEF62F919E61}" srcOrd="0" destOrd="0" presId="urn:microsoft.com/office/officeart/2008/layout/LinedList"/>
    <dgm:cxn modelId="{2CEA485A-E327-6B40-822C-78E22D4E4647}" type="presParOf" srcId="{8A210F90-CAB5-F943-BC30-102E25680C35}" destId="{7BABA5E2-95F4-344E-9F3B-772B93178408}" srcOrd="1" destOrd="0" presId="urn:microsoft.com/office/officeart/2008/layout/LinedList"/>
    <dgm:cxn modelId="{DCC5BCC9-4E76-6D4B-91E4-EA60588FBAD2}" type="presParOf" srcId="{1F68CC27-B158-EF4F-BBF1-B652C10B5392}" destId="{D4B0B188-0BF9-1247-8890-DEF076986217}" srcOrd="4" destOrd="0" presId="urn:microsoft.com/office/officeart/2008/layout/LinedList"/>
    <dgm:cxn modelId="{4927187C-616C-A645-9E20-10D22B57A481}" type="presParOf" srcId="{1F68CC27-B158-EF4F-BBF1-B652C10B5392}" destId="{93B43C01-7C93-C949-A121-EF31F363534E}" srcOrd="5" destOrd="0" presId="urn:microsoft.com/office/officeart/2008/layout/LinedList"/>
    <dgm:cxn modelId="{31385053-C385-A74C-B66B-1E5E37F8F9F6}" type="presParOf" srcId="{93B43C01-7C93-C949-A121-EF31F363534E}" destId="{84157EB5-6E58-3C45-99FB-503BBEC2D320}" srcOrd="0" destOrd="0" presId="urn:microsoft.com/office/officeart/2008/layout/LinedList"/>
    <dgm:cxn modelId="{67013D5F-41D6-4148-B14C-41B09B21B35D}" type="presParOf" srcId="{93B43C01-7C93-C949-A121-EF31F363534E}" destId="{EDE275F1-6ED9-D24F-8C73-54B3641EB435}" srcOrd="1" destOrd="0" presId="urn:microsoft.com/office/officeart/2008/layout/LinedList"/>
    <dgm:cxn modelId="{8900F694-E090-8C41-A43C-FB60074DEB54}" type="presParOf" srcId="{1F68CC27-B158-EF4F-BBF1-B652C10B5392}" destId="{DC41AA98-0D1C-DF4D-BBC1-016D268B24B8}" srcOrd="6" destOrd="0" presId="urn:microsoft.com/office/officeart/2008/layout/LinedList"/>
    <dgm:cxn modelId="{141F5410-2C47-334E-91D6-4327C5767278}" type="presParOf" srcId="{1F68CC27-B158-EF4F-BBF1-B652C10B5392}" destId="{3A912764-ED0B-B241-872B-DF71DE8CADB6}" srcOrd="7" destOrd="0" presId="urn:microsoft.com/office/officeart/2008/layout/LinedList"/>
    <dgm:cxn modelId="{53E0F91D-F808-E345-BDC4-F563006E68F7}" type="presParOf" srcId="{3A912764-ED0B-B241-872B-DF71DE8CADB6}" destId="{5D20071C-5E6F-2A47-8EA2-D406A35F8696}" srcOrd="0" destOrd="0" presId="urn:microsoft.com/office/officeart/2008/layout/LinedList"/>
    <dgm:cxn modelId="{6ABAF063-3A31-8248-8A99-AF0E38CE935B}" type="presParOf" srcId="{3A912764-ED0B-B241-872B-DF71DE8CADB6}" destId="{F507BE01-C9AB-9F41-8D23-602CCED22330}" srcOrd="1" destOrd="0" presId="urn:microsoft.com/office/officeart/2008/layout/LinedList"/>
    <dgm:cxn modelId="{CC163B0F-FB49-AC49-8129-BE933F6179A0}" type="presParOf" srcId="{1F68CC27-B158-EF4F-BBF1-B652C10B5392}" destId="{0EF6187B-DD47-4841-A83A-A4E98638377A}" srcOrd="8" destOrd="0" presId="urn:microsoft.com/office/officeart/2008/layout/LinedList"/>
    <dgm:cxn modelId="{63F93D6E-3BA7-EE44-B596-7990230B4E1B}" type="presParOf" srcId="{1F68CC27-B158-EF4F-BBF1-B652C10B5392}" destId="{DB5EA831-9361-FC47-BA60-9D7819752411}" srcOrd="9" destOrd="0" presId="urn:microsoft.com/office/officeart/2008/layout/LinedList"/>
    <dgm:cxn modelId="{4F4C4856-5291-1047-8C5C-B2E4A6E7E616}" type="presParOf" srcId="{DB5EA831-9361-FC47-BA60-9D7819752411}" destId="{837BAFD6-DDB6-9546-8C9E-FA28282123BB}" srcOrd="0" destOrd="0" presId="urn:microsoft.com/office/officeart/2008/layout/LinedList"/>
    <dgm:cxn modelId="{22C65A16-1B0D-2A48-8150-BA3384B06C9E}" type="presParOf" srcId="{DB5EA831-9361-FC47-BA60-9D7819752411}" destId="{22A538D2-CD6F-1649-BA42-47B080B24EC5}" srcOrd="1" destOrd="0" presId="urn:microsoft.com/office/officeart/2008/layout/LinedList"/>
    <dgm:cxn modelId="{0CE2C4CA-3B99-3048-BA3F-0587B568622E}" type="presParOf" srcId="{1F68CC27-B158-EF4F-BBF1-B652C10B5392}" destId="{0FD5AE93-6B42-A94E-816C-22BDF28FA299}" srcOrd="10" destOrd="0" presId="urn:microsoft.com/office/officeart/2008/layout/LinedList"/>
    <dgm:cxn modelId="{D32FD824-862A-ED42-A412-F8B7389E7E8B}" type="presParOf" srcId="{1F68CC27-B158-EF4F-BBF1-B652C10B5392}" destId="{019D0D80-AE6A-A74D-B31C-644F6198D9F8}" srcOrd="11" destOrd="0" presId="urn:microsoft.com/office/officeart/2008/layout/LinedList"/>
    <dgm:cxn modelId="{7C28192B-E210-E343-8D3F-4D852814B46D}" type="presParOf" srcId="{019D0D80-AE6A-A74D-B31C-644F6198D9F8}" destId="{4752DA98-7613-1549-BACE-563456A71E22}" srcOrd="0" destOrd="0" presId="urn:microsoft.com/office/officeart/2008/layout/LinedList"/>
    <dgm:cxn modelId="{2230F4BE-7492-F64F-8FFA-407AE2D43D0C}" type="presParOf" srcId="{019D0D80-AE6A-A74D-B31C-644F6198D9F8}" destId="{429CC558-4F8A-1B4E-8520-7C0838AC29F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85A61E-294F-4E2C-8E26-09061BB3495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A377FB-29F9-431B-A1FE-E55687B97530}">
      <dgm:prSet/>
      <dgm:spPr/>
      <dgm:t>
        <a:bodyPr/>
        <a:lstStyle/>
        <a:p>
          <a:r>
            <a:rPr lang="en-US"/>
            <a:t>Research Burp Suite online. </a:t>
          </a:r>
        </a:p>
      </dgm:t>
    </dgm:pt>
    <dgm:pt modelId="{14B3A099-6CAD-48FB-B124-A9031663D270}" type="parTrans" cxnId="{85EDE038-54E5-40B5-87A1-1ED7E99F4E9A}">
      <dgm:prSet/>
      <dgm:spPr/>
      <dgm:t>
        <a:bodyPr/>
        <a:lstStyle/>
        <a:p>
          <a:endParaRPr lang="en-US"/>
        </a:p>
      </dgm:t>
    </dgm:pt>
    <dgm:pt modelId="{488606AB-2DDA-4417-8850-01A0D0BBD6F6}" type="sibTrans" cxnId="{85EDE038-54E5-40B5-87A1-1ED7E99F4E9A}">
      <dgm:prSet/>
      <dgm:spPr/>
      <dgm:t>
        <a:bodyPr/>
        <a:lstStyle/>
        <a:p>
          <a:endParaRPr lang="en-US"/>
        </a:p>
      </dgm:t>
    </dgm:pt>
    <dgm:pt modelId="{ACA8A2EF-1C38-4E65-9F3F-C5D8E4BF376A}">
      <dgm:prSet/>
      <dgm:spPr/>
      <dgm:t>
        <a:bodyPr/>
        <a:lstStyle/>
        <a:p>
          <a:r>
            <a:rPr lang="en-US"/>
            <a:t>In the screenshot shown in Step 3, what does it mean when you select “Yes” to confirm the “Are you sure that you want to listen on all interfaces” message?</a:t>
          </a:r>
        </a:p>
      </dgm:t>
    </dgm:pt>
    <dgm:pt modelId="{F053BC52-1618-4CC6-837E-6309528AA59C}" type="parTrans" cxnId="{49759FCC-5A84-4D94-BD33-C4404EF5AE94}">
      <dgm:prSet/>
      <dgm:spPr/>
      <dgm:t>
        <a:bodyPr/>
        <a:lstStyle/>
        <a:p>
          <a:endParaRPr lang="en-US"/>
        </a:p>
      </dgm:t>
    </dgm:pt>
    <dgm:pt modelId="{5AD29571-82C1-45BE-8603-87BC7E1659EB}" type="sibTrans" cxnId="{49759FCC-5A84-4D94-BD33-C4404EF5AE94}">
      <dgm:prSet/>
      <dgm:spPr/>
      <dgm:t>
        <a:bodyPr/>
        <a:lstStyle/>
        <a:p>
          <a:endParaRPr lang="en-US"/>
        </a:p>
      </dgm:t>
    </dgm:pt>
    <dgm:pt modelId="{B6359855-9FE9-4D94-8BF0-33147038F532}">
      <dgm:prSet/>
      <dgm:spPr/>
      <dgm:t>
        <a:bodyPr/>
        <a:lstStyle/>
        <a:p>
          <a:r>
            <a:rPr lang="en-US"/>
            <a:t>Answer: You allow a program or device access to listen on all available network interfaces on your system. Allowing other programs to communicate with other devices creates better reach and access between devices and services on the network interfaces. </a:t>
          </a:r>
        </a:p>
      </dgm:t>
    </dgm:pt>
    <dgm:pt modelId="{AE7FDDE4-11CA-479F-9DBF-F7F660D80664}" type="parTrans" cxnId="{5825AC3A-8FDE-45BB-90A1-77454B456749}">
      <dgm:prSet/>
      <dgm:spPr/>
      <dgm:t>
        <a:bodyPr/>
        <a:lstStyle/>
        <a:p>
          <a:endParaRPr lang="en-US"/>
        </a:p>
      </dgm:t>
    </dgm:pt>
    <dgm:pt modelId="{636126EB-0718-43C4-84DF-0B4C016F0273}" type="sibTrans" cxnId="{5825AC3A-8FDE-45BB-90A1-77454B456749}">
      <dgm:prSet/>
      <dgm:spPr/>
      <dgm:t>
        <a:bodyPr/>
        <a:lstStyle/>
        <a:p>
          <a:endParaRPr lang="en-US"/>
        </a:p>
      </dgm:t>
    </dgm:pt>
    <dgm:pt modelId="{E92EFEA7-A271-4C95-98BA-6E715E882862}">
      <dgm:prSet/>
      <dgm:spPr/>
      <dgm:t>
        <a:bodyPr/>
        <a:lstStyle/>
        <a:p>
          <a:r>
            <a:rPr lang="en-US"/>
            <a:t>References:</a:t>
          </a:r>
        </a:p>
      </dgm:t>
    </dgm:pt>
    <dgm:pt modelId="{9CA3C7A9-A160-486F-B383-685586DBFEB4}" type="parTrans" cxnId="{6FA94BF1-E21B-479D-9F7B-BCACA1C17446}">
      <dgm:prSet/>
      <dgm:spPr/>
      <dgm:t>
        <a:bodyPr/>
        <a:lstStyle/>
        <a:p>
          <a:endParaRPr lang="en-US"/>
        </a:p>
      </dgm:t>
    </dgm:pt>
    <dgm:pt modelId="{284C8B84-1FB4-4DFA-BB25-F920E1CBFE7E}" type="sibTrans" cxnId="{6FA94BF1-E21B-479D-9F7B-BCACA1C17446}">
      <dgm:prSet/>
      <dgm:spPr/>
      <dgm:t>
        <a:bodyPr/>
        <a:lstStyle/>
        <a:p>
          <a:endParaRPr lang="en-US"/>
        </a:p>
      </dgm:t>
    </dgm:pt>
    <dgm:pt modelId="{3E1E545E-63F8-47A3-A1EC-F7BA91123137}">
      <dgm:prSet/>
      <dgm:spPr/>
      <dgm:t>
        <a:bodyPr/>
        <a:lstStyle/>
        <a:p>
          <a:r>
            <a:rPr lang="en-US">
              <a:hlinkClick xmlns:r="http://schemas.openxmlformats.org/officeDocument/2006/relationships" r:id="rId1"/>
            </a:rPr>
            <a:t>1.  https://www.vaadata.com/blog/introduction-to-burp-suite-the-tool-dedicated-to-web-application-security/</a:t>
          </a:r>
          <a:endParaRPr lang="en-US"/>
        </a:p>
      </dgm:t>
    </dgm:pt>
    <dgm:pt modelId="{309D0BA4-B615-4D2C-83FA-AF8B5B9F4186}" type="parTrans" cxnId="{E5E18BCF-BA73-475C-B1E6-67EC0385EEB8}">
      <dgm:prSet/>
      <dgm:spPr/>
      <dgm:t>
        <a:bodyPr/>
        <a:lstStyle/>
        <a:p>
          <a:endParaRPr lang="en-US"/>
        </a:p>
      </dgm:t>
    </dgm:pt>
    <dgm:pt modelId="{62C3B844-D944-456C-A078-DF37E55352AB}" type="sibTrans" cxnId="{E5E18BCF-BA73-475C-B1E6-67EC0385EEB8}">
      <dgm:prSet/>
      <dgm:spPr/>
      <dgm:t>
        <a:bodyPr/>
        <a:lstStyle/>
        <a:p>
          <a:endParaRPr lang="en-US"/>
        </a:p>
      </dgm:t>
    </dgm:pt>
    <dgm:pt modelId="{0969571A-CD0C-4028-8F85-823B27995C81}">
      <dgm:prSet/>
      <dgm:spPr/>
      <dgm:t>
        <a:bodyPr/>
        <a:lstStyle/>
        <a:p>
          <a:r>
            <a:rPr lang="en-US"/>
            <a:t>2. </a:t>
          </a:r>
          <a:r>
            <a:rPr lang="en-US">
              <a:hlinkClick xmlns:r="http://schemas.openxmlformats.org/officeDocument/2006/relationships" r:id="rId2"/>
            </a:rPr>
            <a:t>https://www.scaler.com/topics/cyber-security/burp-suite/</a:t>
          </a:r>
          <a:endParaRPr lang="en-US"/>
        </a:p>
      </dgm:t>
    </dgm:pt>
    <dgm:pt modelId="{7E68C039-294F-4403-8176-B320BF24EDCB}" type="parTrans" cxnId="{2480E728-102D-433D-9713-6A9DA89076DC}">
      <dgm:prSet/>
      <dgm:spPr/>
      <dgm:t>
        <a:bodyPr/>
        <a:lstStyle/>
        <a:p>
          <a:endParaRPr lang="en-US"/>
        </a:p>
      </dgm:t>
    </dgm:pt>
    <dgm:pt modelId="{DAB58991-AE96-4178-B6F9-0C12F52AA9F0}" type="sibTrans" cxnId="{2480E728-102D-433D-9713-6A9DA89076DC}">
      <dgm:prSet/>
      <dgm:spPr/>
      <dgm:t>
        <a:bodyPr/>
        <a:lstStyle/>
        <a:p>
          <a:endParaRPr lang="en-US"/>
        </a:p>
      </dgm:t>
    </dgm:pt>
    <dgm:pt modelId="{CADA37F9-42ED-4F8B-BB9C-71A5D5BDAA0A}" type="pres">
      <dgm:prSet presAssocID="{6185A61E-294F-4E2C-8E26-09061BB3495E}" presName="root" presStyleCnt="0">
        <dgm:presLayoutVars>
          <dgm:dir/>
          <dgm:resizeHandles val="exact"/>
        </dgm:presLayoutVars>
      </dgm:prSet>
      <dgm:spPr/>
    </dgm:pt>
    <dgm:pt modelId="{C8C61FA2-FD54-4594-A1D0-122154D249B3}" type="pres">
      <dgm:prSet presAssocID="{33A377FB-29F9-431B-A1FE-E55687B97530}" presName="compNode" presStyleCnt="0"/>
      <dgm:spPr/>
    </dgm:pt>
    <dgm:pt modelId="{E200CD18-1AFE-4082-8F8D-066208977B93}" type="pres">
      <dgm:prSet presAssocID="{33A377FB-29F9-431B-A1FE-E55687B97530}" presName="iconRect" presStyleLbl="node1" presStyleIdx="0"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terpillar"/>
        </a:ext>
      </dgm:extLst>
    </dgm:pt>
    <dgm:pt modelId="{E932930B-FBAB-4D33-8C98-681C19AB34E5}" type="pres">
      <dgm:prSet presAssocID="{33A377FB-29F9-431B-A1FE-E55687B97530}" presName="spaceRect" presStyleCnt="0"/>
      <dgm:spPr/>
    </dgm:pt>
    <dgm:pt modelId="{AB15BEB3-7D54-4595-A511-4BD4F6A6AFD2}" type="pres">
      <dgm:prSet presAssocID="{33A377FB-29F9-431B-A1FE-E55687B97530}" presName="textRect" presStyleLbl="revTx" presStyleIdx="0" presStyleCnt="6">
        <dgm:presLayoutVars>
          <dgm:chMax val="1"/>
          <dgm:chPref val="1"/>
        </dgm:presLayoutVars>
      </dgm:prSet>
      <dgm:spPr/>
    </dgm:pt>
    <dgm:pt modelId="{4F12E70D-62AC-47BD-B778-ACDFA32F762E}" type="pres">
      <dgm:prSet presAssocID="{488606AB-2DDA-4417-8850-01A0D0BBD6F6}" presName="sibTrans" presStyleCnt="0"/>
      <dgm:spPr/>
    </dgm:pt>
    <dgm:pt modelId="{6B280BD2-CA41-4E5B-8017-BD2A6C3034D5}" type="pres">
      <dgm:prSet presAssocID="{ACA8A2EF-1C38-4E65-9F3F-C5D8E4BF376A}" presName="compNode" presStyleCnt="0"/>
      <dgm:spPr/>
    </dgm:pt>
    <dgm:pt modelId="{2AE84AF7-7394-4564-B95E-546C2F839C3B}" type="pres">
      <dgm:prSet presAssocID="{ACA8A2EF-1C38-4E65-9F3F-C5D8E4BF376A}" presName="iconRect" presStyleLbl="node1" presStyleIdx="1"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C26A6B9-CD2C-430B-8D7F-FC7000322F7F}" type="pres">
      <dgm:prSet presAssocID="{ACA8A2EF-1C38-4E65-9F3F-C5D8E4BF376A}" presName="spaceRect" presStyleCnt="0"/>
      <dgm:spPr/>
    </dgm:pt>
    <dgm:pt modelId="{D3952C81-E5F9-45A6-A8F8-650186F32EB5}" type="pres">
      <dgm:prSet presAssocID="{ACA8A2EF-1C38-4E65-9F3F-C5D8E4BF376A}" presName="textRect" presStyleLbl="revTx" presStyleIdx="1" presStyleCnt="6">
        <dgm:presLayoutVars>
          <dgm:chMax val="1"/>
          <dgm:chPref val="1"/>
        </dgm:presLayoutVars>
      </dgm:prSet>
      <dgm:spPr/>
    </dgm:pt>
    <dgm:pt modelId="{4458C0CA-5C5C-49D2-9496-2A6742752424}" type="pres">
      <dgm:prSet presAssocID="{5AD29571-82C1-45BE-8603-87BC7E1659EB}" presName="sibTrans" presStyleCnt="0"/>
      <dgm:spPr/>
    </dgm:pt>
    <dgm:pt modelId="{60C28FA3-0CAF-43E5-910B-DCD8DE005745}" type="pres">
      <dgm:prSet presAssocID="{B6359855-9FE9-4D94-8BF0-33147038F532}" presName="compNode" presStyleCnt="0"/>
      <dgm:spPr/>
    </dgm:pt>
    <dgm:pt modelId="{C9B80722-5E42-49DA-B9CF-6F24E31AC199}" type="pres">
      <dgm:prSet presAssocID="{B6359855-9FE9-4D94-8BF0-33147038F532}" presName="iconRect" presStyleLbl="node1" presStyleIdx="2"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reless"/>
        </a:ext>
      </dgm:extLst>
    </dgm:pt>
    <dgm:pt modelId="{BD09A663-9433-4C19-AAAD-D8AD1F8B130A}" type="pres">
      <dgm:prSet presAssocID="{B6359855-9FE9-4D94-8BF0-33147038F532}" presName="spaceRect" presStyleCnt="0"/>
      <dgm:spPr/>
    </dgm:pt>
    <dgm:pt modelId="{8DB8409A-8DD8-47A2-AB82-14758C1D30C6}" type="pres">
      <dgm:prSet presAssocID="{B6359855-9FE9-4D94-8BF0-33147038F532}" presName="textRect" presStyleLbl="revTx" presStyleIdx="2" presStyleCnt="6">
        <dgm:presLayoutVars>
          <dgm:chMax val="1"/>
          <dgm:chPref val="1"/>
        </dgm:presLayoutVars>
      </dgm:prSet>
      <dgm:spPr/>
    </dgm:pt>
    <dgm:pt modelId="{1869DA64-4A79-44C4-B70A-64C82627FB36}" type="pres">
      <dgm:prSet presAssocID="{636126EB-0718-43C4-84DF-0B4C016F0273}" presName="sibTrans" presStyleCnt="0"/>
      <dgm:spPr/>
    </dgm:pt>
    <dgm:pt modelId="{C49E0417-9F45-45A7-8F57-753BD09FBD65}" type="pres">
      <dgm:prSet presAssocID="{E92EFEA7-A271-4C95-98BA-6E715E882862}" presName="compNode" presStyleCnt="0"/>
      <dgm:spPr/>
    </dgm:pt>
    <dgm:pt modelId="{3A016835-CECF-4131-8941-F763B60CC779}" type="pres">
      <dgm:prSet presAssocID="{E92EFEA7-A271-4C95-98BA-6E715E882862}" presName="iconRect" presStyleLbl="node1" presStyleIdx="3"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4DEB2DC3-56D9-48EB-8BC5-AD13030D6A0C}" type="pres">
      <dgm:prSet presAssocID="{E92EFEA7-A271-4C95-98BA-6E715E882862}" presName="spaceRect" presStyleCnt="0"/>
      <dgm:spPr/>
    </dgm:pt>
    <dgm:pt modelId="{BC0A80D7-FB59-4571-A31B-368C9AAE08F6}" type="pres">
      <dgm:prSet presAssocID="{E92EFEA7-A271-4C95-98BA-6E715E882862}" presName="textRect" presStyleLbl="revTx" presStyleIdx="3" presStyleCnt="6">
        <dgm:presLayoutVars>
          <dgm:chMax val="1"/>
          <dgm:chPref val="1"/>
        </dgm:presLayoutVars>
      </dgm:prSet>
      <dgm:spPr/>
    </dgm:pt>
    <dgm:pt modelId="{1EFA2503-2A70-484F-930B-D75369EF2B7F}" type="pres">
      <dgm:prSet presAssocID="{284C8B84-1FB4-4DFA-BB25-F920E1CBFE7E}" presName="sibTrans" presStyleCnt="0"/>
      <dgm:spPr/>
    </dgm:pt>
    <dgm:pt modelId="{5589C9EC-6BC0-4B48-998B-FAF99D4E3ADC}" type="pres">
      <dgm:prSet presAssocID="{3E1E545E-63F8-47A3-A1EC-F7BA91123137}" presName="compNode" presStyleCnt="0"/>
      <dgm:spPr/>
    </dgm:pt>
    <dgm:pt modelId="{D0442FFD-17E9-47E8-9A26-E2622B123770}" type="pres">
      <dgm:prSet presAssocID="{3E1E545E-63F8-47A3-A1EC-F7BA91123137}" presName="iconRect" presStyleLbl="node1" presStyleIdx="4"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5DF888E2-816C-4A96-864E-988C2CA42A06}" type="pres">
      <dgm:prSet presAssocID="{3E1E545E-63F8-47A3-A1EC-F7BA91123137}" presName="spaceRect" presStyleCnt="0"/>
      <dgm:spPr/>
    </dgm:pt>
    <dgm:pt modelId="{026B0A71-80DA-4663-B91C-BF80B90845C7}" type="pres">
      <dgm:prSet presAssocID="{3E1E545E-63F8-47A3-A1EC-F7BA91123137}" presName="textRect" presStyleLbl="revTx" presStyleIdx="4" presStyleCnt="6">
        <dgm:presLayoutVars>
          <dgm:chMax val="1"/>
          <dgm:chPref val="1"/>
        </dgm:presLayoutVars>
      </dgm:prSet>
      <dgm:spPr/>
    </dgm:pt>
    <dgm:pt modelId="{E7C523E7-6B1C-42FA-8DCE-16B5CA2EF1A8}" type="pres">
      <dgm:prSet presAssocID="{62C3B844-D944-456C-A078-DF37E55352AB}" presName="sibTrans" presStyleCnt="0"/>
      <dgm:spPr/>
    </dgm:pt>
    <dgm:pt modelId="{BDE474B9-E1C5-4B2B-80F0-5CD2138433BD}" type="pres">
      <dgm:prSet presAssocID="{0969571A-CD0C-4028-8F85-823B27995C81}" presName="compNode" presStyleCnt="0"/>
      <dgm:spPr/>
    </dgm:pt>
    <dgm:pt modelId="{D88BA4C3-444E-4BC7-8001-A1CFA015E6F8}" type="pres">
      <dgm:prSet presAssocID="{0969571A-CD0C-4028-8F85-823B27995C81}" presName="iconRect" presStyleLbl="node1" presStyleIdx="5"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in"/>
        </a:ext>
      </dgm:extLst>
    </dgm:pt>
    <dgm:pt modelId="{922AC09D-027A-4C5D-963C-175A02659E38}" type="pres">
      <dgm:prSet presAssocID="{0969571A-CD0C-4028-8F85-823B27995C81}" presName="spaceRect" presStyleCnt="0"/>
      <dgm:spPr/>
    </dgm:pt>
    <dgm:pt modelId="{F062E269-10D8-4BC7-9EF2-22B7F0401D4E}" type="pres">
      <dgm:prSet presAssocID="{0969571A-CD0C-4028-8F85-823B27995C81}" presName="textRect" presStyleLbl="revTx" presStyleIdx="5" presStyleCnt="6">
        <dgm:presLayoutVars>
          <dgm:chMax val="1"/>
          <dgm:chPref val="1"/>
        </dgm:presLayoutVars>
      </dgm:prSet>
      <dgm:spPr/>
    </dgm:pt>
  </dgm:ptLst>
  <dgm:cxnLst>
    <dgm:cxn modelId="{CDC4681B-3B4B-45B8-95DD-B1582C27EEFA}" type="presOf" srcId="{6185A61E-294F-4E2C-8E26-09061BB3495E}" destId="{CADA37F9-42ED-4F8B-BB9C-71A5D5BDAA0A}" srcOrd="0" destOrd="0" presId="urn:microsoft.com/office/officeart/2018/2/layout/IconLabelList"/>
    <dgm:cxn modelId="{A3425627-C023-48F5-9FA7-2CA1C7F8A06E}" type="presOf" srcId="{0969571A-CD0C-4028-8F85-823B27995C81}" destId="{F062E269-10D8-4BC7-9EF2-22B7F0401D4E}" srcOrd="0" destOrd="0" presId="urn:microsoft.com/office/officeart/2018/2/layout/IconLabelList"/>
    <dgm:cxn modelId="{2480E728-102D-433D-9713-6A9DA89076DC}" srcId="{6185A61E-294F-4E2C-8E26-09061BB3495E}" destId="{0969571A-CD0C-4028-8F85-823B27995C81}" srcOrd="5" destOrd="0" parTransId="{7E68C039-294F-4403-8176-B320BF24EDCB}" sibTransId="{DAB58991-AE96-4178-B6F9-0C12F52AA9F0}"/>
    <dgm:cxn modelId="{6CB7D236-B482-4DC9-A11E-AA51D17E6248}" type="presOf" srcId="{E92EFEA7-A271-4C95-98BA-6E715E882862}" destId="{BC0A80D7-FB59-4571-A31B-368C9AAE08F6}" srcOrd="0" destOrd="0" presId="urn:microsoft.com/office/officeart/2018/2/layout/IconLabelList"/>
    <dgm:cxn modelId="{85EDE038-54E5-40B5-87A1-1ED7E99F4E9A}" srcId="{6185A61E-294F-4E2C-8E26-09061BB3495E}" destId="{33A377FB-29F9-431B-A1FE-E55687B97530}" srcOrd="0" destOrd="0" parTransId="{14B3A099-6CAD-48FB-B124-A9031663D270}" sibTransId="{488606AB-2DDA-4417-8850-01A0D0BBD6F6}"/>
    <dgm:cxn modelId="{5825AC3A-8FDE-45BB-90A1-77454B456749}" srcId="{6185A61E-294F-4E2C-8E26-09061BB3495E}" destId="{B6359855-9FE9-4D94-8BF0-33147038F532}" srcOrd="2" destOrd="0" parTransId="{AE7FDDE4-11CA-479F-9DBF-F7F660D80664}" sibTransId="{636126EB-0718-43C4-84DF-0B4C016F0273}"/>
    <dgm:cxn modelId="{8103B942-0894-4292-82AD-CB8B543618D7}" type="presOf" srcId="{B6359855-9FE9-4D94-8BF0-33147038F532}" destId="{8DB8409A-8DD8-47A2-AB82-14758C1D30C6}" srcOrd="0" destOrd="0" presId="urn:microsoft.com/office/officeart/2018/2/layout/IconLabelList"/>
    <dgm:cxn modelId="{B270A291-743E-4F5B-820B-0EEAF7E7E6B8}" type="presOf" srcId="{ACA8A2EF-1C38-4E65-9F3F-C5D8E4BF376A}" destId="{D3952C81-E5F9-45A6-A8F8-650186F32EB5}" srcOrd="0" destOrd="0" presId="urn:microsoft.com/office/officeart/2018/2/layout/IconLabelList"/>
    <dgm:cxn modelId="{C89379A0-43EB-4048-A69A-E36E7BBD488F}" type="presOf" srcId="{3E1E545E-63F8-47A3-A1EC-F7BA91123137}" destId="{026B0A71-80DA-4663-B91C-BF80B90845C7}" srcOrd="0" destOrd="0" presId="urn:microsoft.com/office/officeart/2018/2/layout/IconLabelList"/>
    <dgm:cxn modelId="{49759FCC-5A84-4D94-BD33-C4404EF5AE94}" srcId="{6185A61E-294F-4E2C-8E26-09061BB3495E}" destId="{ACA8A2EF-1C38-4E65-9F3F-C5D8E4BF376A}" srcOrd="1" destOrd="0" parTransId="{F053BC52-1618-4CC6-837E-6309528AA59C}" sibTransId="{5AD29571-82C1-45BE-8603-87BC7E1659EB}"/>
    <dgm:cxn modelId="{E5E18BCF-BA73-475C-B1E6-67EC0385EEB8}" srcId="{6185A61E-294F-4E2C-8E26-09061BB3495E}" destId="{3E1E545E-63F8-47A3-A1EC-F7BA91123137}" srcOrd="4" destOrd="0" parTransId="{309D0BA4-B615-4D2C-83FA-AF8B5B9F4186}" sibTransId="{62C3B844-D944-456C-A078-DF37E55352AB}"/>
    <dgm:cxn modelId="{C04E72D5-9F48-45D6-9B22-2A730FFA9DA1}" type="presOf" srcId="{33A377FB-29F9-431B-A1FE-E55687B97530}" destId="{AB15BEB3-7D54-4595-A511-4BD4F6A6AFD2}" srcOrd="0" destOrd="0" presId="urn:microsoft.com/office/officeart/2018/2/layout/IconLabelList"/>
    <dgm:cxn modelId="{6FA94BF1-E21B-479D-9F7B-BCACA1C17446}" srcId="{6185A61E-294F-4E2C-8E26-09061BB3495E}" destId="{E92EFEA7-A271-4C95-98BA-6E715E882862}" srcOrd="3" destOrd="0" parTransId="{9CA3C7A9-A160-486F-B383-685586DBFEB4}" sibTransId="{284C8B84-1FB4-4DFA-BB25-F920E1CBFE7E}"/>
    <dgm:cxn modelId="{9E7288D7-7E23-4410-B3B8-F3342E5392D4}" type="presParOf" srcId="{CADA37F9-42ED-4F8B-BB9C-71A5D5BDAA0A}" destId="{C8C61FA2-FD54-4594-A1D0-122154D249B3}" srcOrd="0" destOrd="0" presId="urn:microsoft.com/office/officeart/2018/2/layout/IconLabelList"/>
    <dgm:cxn modelId="{46962852-2843-4071-BAB7-9CEF8DF84A5E}" type="presParOf" srcId="{C8C61FA2-FD54-4594-A1D0-122154D249B3}" destId="{E200CD18-1AFE-4082-8F8D-066208977B93}" srcOrd="0" destOrd="0" presId="urn:microsoft.com/office/officeart/2018/2/layout/IconLabelList"/>
    <dgm:cxn modelId="{6FD9CF08-F865-4DA2-9F06-A5D6B3F5BB55}" type="presParOf" srcId="{C8C61FA2-FD54-4594-A1D0-122154D249B3}" destId="{E932930B-FBAB-4D33-8C98-681C19AB34E5}" srcOrd="1" destOrd="0" presId="urn:microsoft.com/office/officeart/2018/2/layout/IconLabelList"/>
    <dgm:cxn modelId="{5CBC9223-97C0-4285-84E2-DCF671495125}" type="presParOf" srcId="{C8C61FA2-FD54-4594-A1D0-122154D249B3}" destId="{AB15BEB3-7D54-4595-A511-4BD4F6A6AFD2}" srcOrd="2" destOrd="0" presId="urn:microsoft.com/office/officeart/2018/2/layout/IconLabelList"/>
    <dgm:cxn modelId="{43E91439-3D50-48D9-A560-1641D52944EA}" type="presParOf" srcId="{CADA37F9-42ED-4F8B-BB9C-71A5D5BDAA0A}" destId="{4F12E70D-62AC-47BD-B778-ACDFA32F762E}" srcOrd="1" destOrd="0" presId="urn:microsoft.com/office/officeart/2018/2/layout/IconLabelList"/>
    <dgm:cxn modelId="{4162D39A-24EA-4AC4-AA1F-8EC45780A27B}" type="presParOf" srcId="{CADA37F9-42ED-4F8B-BB9C-71A5D5BDAA0A}" destId="{6B280BD2-CA41-4E5B-8017-BD2A6C3034D5}" srcOrd="2" destOrd="0" presId="urn:microsoft.com/office/officeart/2018/2/layout/IconLabelList"/>
    <dgm:cxn modelId="{5E8A5C3A-DE9F-49ED-9B41-E1BCD49D106D}" type="presParOf" srcId="{6B280BD2-CA41-4E5B-8017-BD2A6C3034D5}" destId="{2AE84AF7-7394-4564-B95E-546C2F839C3B}" srcOrd="0" destOrd="0" presId="urn:microsoft.com/office/officeart/2018/2/layout/IconLabelList"/>
    <dgm:cxn modelId="{09129458-0FA1-40EF-B1CF-03CF7A9B9F66}" type="presParOf" srcId="{6B280BD2-CA41-4E5B-8017-BD2A6C3034D5}" destId="{6C26A6B9-CD2C-430B-8D7F-FC7000322F7F}" srcOrd="1" destOrd="0" presId="urn:microsoft.com/office/officeart/2018/2/layout/IconLabelList"/>
    <dgm:cxn modelId="{3CC3C8B9-3F35-42F3-8994-CE4797D5E31C}" type="presParOf" srcId="{6B280BD2-CA41-4E5B-8017-BD2A6C3034D5}" destId="{D3952C81-E5F9-45A6-A8F8-650186F32EB5}" srcOrd="2" destOrd="0" presId="urn:microsoft.com/office/officeart/2018/2/layout/IconLabelList"/>
    <dgm:cxn modelId="{148D4D42-A9DC-4861-9A29-C4AF4608041C}" type="presParOf" srcId="{CADA37F9-42ED-4F8B-BB9C-71A5D5BDAA0A}" destId="{4458C0CA-5C5C-49D2-9496-2A6742752424}" srcOrd="3" destOrd="0" presId="urn:microsoft.com/office/officeart/2018/2/layout/IconLabelList"/>
    <dgm:cxn modelId="{FFC5F58E-2F06-4786-A72D-005806643E98}" type="presParOf" srcId="{CADA37F9-42ED-4F8B-BB9C-71A5D5BDAA0A}" destId="{60C28FA3-0CAF-43E5-910B-DCD8DE005745}" srcOrd="4" destOrd="0" presId="urn:microsoft.com/office/officeart/2018/2/layout/IconLabelList"/>
    <dgm:cxn modelId="{1C13FD69-8A09-43D8-A3EB-E972FA256530}" type="presParOf" srcId="{60C28FA3-0CAF-43E5-910B-DCD8DE005745}" destId="{C9B80722-5E42-49DA-B9CF-6F24E31AC199}" srcOrd="0" destOrd="0" presId="urn:microsoft.com/office/officeart/2018/2/layout/IconLabelList"/>
    <dgm:cxn modelId="{1133F35B-4F14-4C5B-9225-49C80BB7C8E2}" type="presParOf" srcId="{60C28FA3-0CAF-43E5-910B-DCD8DE005745}" destId="{BD09A663-9433-4C19-AAAD-D8AD1F8B130A}" srcOrd="1" destOrd="0" presId="urn:microsoft.com/office/officeart/2018/2/layout/IconLabelList"/>
    <dgm:cxn modelId="{7412B16E-41CA-4F04-A357-4048F5AD7C8B}" type="presParOf" srcId="{60C28FA3-0CAF-43E5-910B-DCD8DE005745}" destId="{8DB8409A-8DD8-47A2-AB82-14758C1D30C6}" srcOrd="2" destOrd="0" presId="urn:microsoft.com/office/officeart/2018/2/layout/IconLabelList"/>
    <dgm:cxn modelId="{98C78815-638E-4B9B-9CF2-10117126C13E}" type="presParOf" srcId="{CADA37F9-42ED-4F8B-BB9C-71A5D5BDAA0A}" destId="{1869DA64-4A79-44C4-B70A-64C82627FB36}" srcOrd="5" destOrd="0" presId="urn:microsoft.com/office/officeart/2018/2/layout/IconLabelList"/>
    <dgm:cxn modelId="{8E36D358-B3CF-4BB1-B568-5BAF17CC4BF0}" type="presParOf" srcId="{CADA37F9-42ED-4F8B-BB9C-71A5D5BDAA0A}" destId="{C49E0417-9F45-45A7-8F57-753BD09FBD65}" srcOrd="6" destOrd="0" presId="urn:microsoft.com/office/officeart/2018/2/layout/IconLabelList"/>
    <dgm:cxn modelId="{E2CB1C5C-5697-4472-8CE3-6C14949E95B8}" type="presParOf" srcId="{C49E0417-9F45-45A7-8F57-753BD09FBD65}" destId="{3A016835-CECF-4131-8941-F763B60CC779}" srcOrd="0" destOrd="0" presId="urn:microsoft.com/office/officeart/2018/2/layout/IconLabelList"/>
    <dgm:cxn modelId="{8628FFD4-854C-4D6B-9770-CD6527F38F5D}" type="presParOf" srcId="{C49E0417-9F45-45A7-8F57-753BD09FBD65}" destId="{4DEB2DC3-56D9-48EB-8BC5-AD13030D6A0C}" srcOrd="1" destOrd="0" presId="urn:microsoft.com/office/officeart/2018/2/layout/IconLabelList"/>
    <dgm:cxn modelId="{23ACC558-A50B-4190-BDE0-E1428D611CED}" type="presParOf" srcId="{C49E0417-9F45-45A7-8F57-753BD09FBD65}" destId="{BC0A80D7-FB59-4571-A31B-368C9AAE08F6}" srcOrd="2" destOrd="0" presId="urn:microsoft.com/office/officeart/2018/2/layout/IconLabelList"/>
    <dgm:cxn modelId="{7D575B9D-6445-4B01-9596-BA9CBADFB39B}" type="presParOf" srcId="{CADA37F9-42ED-4F8B-BB9C-71A5D5BDAA0A}" destId="{1EFA2503-2A70-484F-930B-D75369EF2B7F}" srcOrd="7" destOrd="0" presId="urn:microsoft.com/office/officeart/2018/2/layout/IconLabelList"/>
    <dgm:cxn modelId="{552DEA95-59C5-4D43-8DDF-D9F72A064F78}" type="presParOf" srcId="{CADA37F9-42ED-4F8B-BB9C-71A5D5BDAA0A}" destId="{5589C9EC-6BC0-4B48-998B-FAF99D4E3ADC}" srcOrd="8" destOrd="0" presId="urn:microsoft.com/office/officeart/2018/2/layout/IconLabelList"/>
    <dgm:cxn modelId="{125F8204-32FD-4067-8012-EC7018B1AB4F}" type="presParOf" srcId="{5589C9EC-6BC0-4B48-998B-FAF99D4E3ADC}" destId="{D0442FFD-17E9-47E8-9A26-E2622B123770}" srcOrd="0" destOrd="0" presId="urn:microsoft.com/office/officeart/2018/2/layout/IconLabelList"/>
    <dgm:cxn modelId="{49A87E08-E311-45D9-A35F-F5936F707B3B}" type="presParOf" srcId="{5589C9EC-6BC0-4B48-998B-FAF99D4E3ADC}" destId="{5DF888E2-816C-4A96-864E-988C2CA42A06}" srcOrd="1" destOrd="0" presId="urn:microsoft.com/office/officeart/2018/2/layout/IconLabelList"/>
    <dgm:cxn modelId="{389A5334-023C-4145-94BB-8B2E3707AD63}" type="presParOf" srcId="{5589C9EC-6BC0-4B48-998B-FAF99D4E3ADC}" destId="{026B0A71-80DA-4663-B91C-BF80B90845C7}" srcOrd="2" destOrd="0" presId="urn:microsoft.com/office/officeart/2018/2/layout/IconLabelList"/>
    <dgm:cxn modelId="{3F147B49-26D7-4E57-8BA7-892433906539}" type="presParOf" srcId="{CADA37F9-42ED-4F8B-BB9C-71A5D5BDAA0A}" destId="{E7C523E7-6B1C-42FA-8DCE-16B5CA2EF1A8}" srcOrd="9" destOrd="0" presId="urn:microsoft.com/office/officeart/2018/2/layout/IconLabelList"/>
    <dgm:cxn modelId="{AB557050-8A81-4F29-89F5-A9D19100A966}" type="presParOf" srcId="{CADA37F9-42ED-4F8B-BB9C-71A5D5BDAA0A}" destId="{BDE474B9-E1C5-4B2B-80F0-5CD2138433BD}" srcOrd="10" destOrd="0" presId="urn:microsoft.com/office/officeart/2018/2/layout/IconLabelList"/>
    <dgm:cxn modelId="{8B65ECB2-6B07-4D95-B256-26CE1AC747FF}" type="presParOf" srcId="{BDE474B9-E1C5-4B2B-80F0-5CD2138433BD}" destId="{D88BA4C3-444E-4BC7-8001-A1CFA015E6F8}" srcOrd="0" destOrd="0" presId="urn:microsoft.com/office/officeart/2018/2/layout/IconLabelList"/>
    <dgm:cxn modelId="{22C3C4CC-74AF-49F6-97CF-FEF0AFF8DA8A}" type="presParOf" srcId="{BDE474B9-E1C5-4B2B-80F0-5CD2138433BD}" destId="{922AC09D-027A-4C5D-963C-175A02659E38}" srcOrd="1" destOrd="0" presId="urn:microsoft.com/office/officeart/2018/2/layout/IconLabelList"/>
    <dgm:cxn modelId="{26851F0E-65C2-4A79-A574-ED8E15F4D6E3}" type="presParOf" srcId="{BDE474B9-E1C5-4B2B-80F0-5CD2138433BD}" destId="{F062E269-10D8-4BC7-9EF2-22B7F0401D4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19657-9EE8-6448-A8A7-DA998CC4903D}">
      <dsp:nvSpPr>
        <dsp:cNvPr id="0" name=""/>
        <dsp:cNvSpPr/>
      </dsp:nvSpPr>
      <dsp:spPr>
        <a:xfrm>
          <a:off x="0" y="1952"/>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9DC05-7EAD-A04A-B4CD-163A2FCB92F2}">
      <dsp:nvSpPr>
        <dsp:cNvPr id="0" name=""/>
        <dsp:cNvSpPr/>
      </dsp:nvSpPr>
      <dsp:spPr>
        <a:xfrm>
          <a:off x="0" y="1952"/>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topics I will be discussing are: </a:t>
          </a:r>
        </a:p>
      </dsp:txBody>
      <dsp:txXfrm>
        <a:off x="0" y="1952"/>
        <a:ext cx="8762435" cy="665651"/>
      </dsp:txXfrm>
    </dsp:sp>
    <dsp:sp modelId="{7FAF08A0-C6D0-A94C-9E8B-4EA810C8F9BF}">
      <dsp:nvSpPr>
        <dsp:cNvPr id="0" name=""/>
        <dsp:cNvSpPr/>
      </dsp:nvSpPr>
      <dsp:spPr>
        <a:xfrm>
          <a:off x="0" y="667604"/>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DCDFE-2C79-9146-A831-EEF62F919E61}">
      <dsp:nvSpPr>
        <dsp:cNvPr id="0" name=""/>
        <dsp:cNvSpPr/>
      </dsp:nvSpPr>
      <dsp:spPr>
        <a:xfrm>
          <a:off x="0" y="667604"/>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to access an Android Emulator and navigate its user interface.</a:t>
          </a:r>
        </a:p>
      </dsp:txBody>
      <dsp:txXfrm>
        <a:off x="0" y="667604"/>
        <a:ext cx="8762435" cy="665651"/>
      </dsp:txXfrm>
    </dsp:sp>
    <dsp:sp modelId="{D4B0B188-0BF9-1247-8890-DEF076986217}">
      <dsp:nvSpPr>
        <dsp:cNvPr id="0" name=""/>
        <dsp:cNvSpPr/>
      </dsp:nvSpPr>
      <dsp:spPr>
        <a:xfrm>
          <a:off x="0" y="1333256"/>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57EB5-6E58-3C45-99FB-503BBEC2D320}">
      <dsp:nvSpPr>
        <dsp:cNvPr id="0" name=""/>
        <dsp:cNvSpPr/>
      </dsp:nvSpPr>
      <dsp:spPr>
        <a:xfrm>
          <a:off x="0" y="1333256"/>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to use the Android Debug Bridge (ADB) to gain root access to the Android Emulator device.</a:t>
          </a:r>
        </a:p>
      </dsp:txBody>
      <dsp:txXfrm>
        <a:off x="0" y="1333256"/>
        <a:ext cx="8762435" cy="665651"/>
      </dsp:txXfrm>
    </dsp:sp>
    <dsp:sp modelId="{DC41AA98-0D1C-DF4D-BBC1-016D268B24B8}">
      <dsp:nvSpPr>
        <dsp:cNvPr id="0" name=""/>
        <dsp:cNvSpPr/>
      </dsp:nvSpPr>
      <dsp:spPr>
        <a:xfrm>
          <a:off x="0" y="1998907"/>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0071C-5E6F-2A47-8EA2-D406A35F8696}">
      <dsp:nvSpPr>
        <dsp:cNvPr id="0" name=""/>
        <dsp:cNvSpPr/>
      </dsp:nvSpPr>
      <dsp:spPr>
        <a:xfrm>
          <a:off x="0" y="1998908"/>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explore the Android Developer Tools (ADT) and the Eclipse development environment to create a simple app to be deployed in your Android phone.</a:t>
          </a:r>
        </a:p>
      </dsp:txBody>
      <dsp:txXfrm>
        <a:off x="0" y="1998908"/>
        <a:ext cx="8762435" cy="665651"/>
      </dsp:txXfrm>
    </dsp:sp>
    <dsp:sp modelId="{0EF6187B-DD47-4841-A83A-A4E98638377A}">
      <dsp:nvSpPr>
        <dsp:cNvPr id="0" name=""/>
        <dsp:cNvSpPr/>
      </dsp:nvSpPr>
      <dsp:spPr>
        <a:xfrm>
          <a:off x="0" y="2664559"/>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BAFD6-DDB6-9546-8C9E-FA28282123BB}">
      <dsp:nvSpPr>
        <dsp:cNvPr id="0" name=""/>
        <dsp:cNvSpPr/>
      </dsp:nvSpPr>
      <dsp:spPr>
        <a:xfrm>
          <a:off x="0" y="2664559"/>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reverse engineer an Android App to its source code</a:t>
          </a:r>
        </a:p>
      </dsp:txBody>
      <dsp:txXfrm>
        <a:off x="0" y="2664559"/>
        <a:ext cx="8762435" cy="665651"/>
      </dsp:txXfrm>
    </dsp:sp>
    <dsp:sp modelId="{0FD5AE93-6B42-A94E-816C-22BDF28FA299}">
      <dsp:nvSpPr>
        <dsp:cNvPr id="0" name=""/>
        <dsp:cNvSpPr/>
      </dsp:nvSpPr>
      <dsp:spPr>
        <a:xfrm>
          <a:off x="0" y="3330211"/>
          <a:ext cx="876243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2DA98-7613-1549-BACE-563456A71E22}">
      <dsp:nvSpPr>
        <dsp:cNvPr id="0" name=""/>
        <dsp:cNvSpPr/>
      </dsp:nvSpPr>
      <dsp:spPr>
        <a:xfrm>
          <a:off x="0" y="3330211"/>
          <a:ext cx="8762435" cy="66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explore the use of a proxy server to analyze the traffic between your Android phone and a public Web site.</a:t>
          </a:r>
        </a:p>
      </dsp:txBody>
      <dsp:txXfrm>
        <a:off x="0" y="3330211"/>
        <a:ext cx="8762435" cy="665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0CD18-1AFE-4082-8F8D-066208977B93}">
      <dsp:nvSpPr>
        <dsp:cNvPr id="0" name=""/>
        <dsp:cNvSpPr/>
      </dsp:nvSpPr>
      <dsp:spPr>
        <a:xfrm>
          <a:off x="421398" y="576312"/>
          <a:ext cx="688183" cy="68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15BEB3-7D54-4595-A511-4BD4F6A6AFD2}">
      <dsp:nvSpPr>
        <dsp:cNvPr id="0" name=""/>
        <dsp:cNvSpPr/>
      </dsp:nvSpPr>
      <dsp:spPr>
        <a:xfrm>
          <a:off x="841"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Research Burp Suite online. </a:t>
          </a:r>
        </a:p>
      </dsp:txBody>
      <dsp:txXfrm>
        <a:off x="841" y="1640984"/>
        <a:ext cx="1529296" cy="1445066"/>
      </dsp:txXfrm>
    </dsp:sp>
    <dsp:sp modelId="{2AE84AF7-7394-4564-B95E-546C2F839C3B}">
      <dsp:nvSpPr>
        <dsp:cNvPr id="0" name=""/>
        <dsp:cNvSpPr/>
      </dsp:nvSpPr>
      <dsp:spPr>
        <a:xfrm>
          <a:off x="2218322" y="576312"/>
          <a:ext cx="688183" cy="68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952C81-E5F9-45A6-A8F8-650186F32EB5}">
      <dsp:nvSpPr>
        <dsp:cNvPr id="0" name=""/>
        <dsp:cNvSpPr/>
      </dsp:nvSpPr>
      <dsp:spPr>
        <a:xfrm>
          <a:off x="1797765"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In the screenshot shown in Step 3, what does it mean when you select “Yes” to confirm the “Are you sure that you want to listen on all interfaces” message?</a:t>
          </a:r>
        </a:p>
      </dsp:txBody>
      <dsp:txXfrm>
        <a:off x="1797765" y="1640984"/>
        <a:ext cx="1529296" cy="1445066"/>
      </dsp:txXfrm>
    </dsp:sp>
    <dsp:sp modelId="{C9B80722-5E42-49DA-B9CF-6F24E31AC199}">
      <dsp:nvSpPr>
        <dsp:cNvPr id="0" name=""/>
        <dsp:cNvSpPr/>
      </dsp:nvSpPr>
      <dsp:spPr>
        <a:xfrm>
          <a:off x="4015246" y="576312"/>
          <a:ext cx="688183" cy="68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8409A-8DD8-47A2-AB82-14758C1D30C6}">
      <dsp:nvSpPr>
        <dsp:cNvPr id="0" name=""/>
        <dsp:cNvSpPr/>
      </dsp:nvSpPr>
      <dsp:spPr>
        <a:xfrm>
          <a:off x="3594689"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Answer: You allow a program or device access to listen on all available network interfaces on your system. Allowing other programs to communicate with other devices creates better reach and access between devices and services on the network interfaces. </a:t>
          </a:r>
        </a:p>
      </dsp:txBody>
      <dsp:txXfrm>
        <a:off x="3594689" y="1640984"/>
        <a:ext cx="1529296" cy="1445066"/>
      </dsp:txXfrm>
    </dsp:sp>
    <dsp:sp modelId="{3A016835-CECF-4131-8941-F763B60CC779}">
      <dsp:nvSpPr>
        <dsp:cNvPr id="0" name=""/>
        <dsp:cNvSpPr/>
      </dsp:nvSpPr>
      <dsp:spPr>
        <a:xfrm>
          <a:off x="5812170" y="576312"/>
          <a:ext cx="688183" cy="68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A80D7-FB59-4571-A31B-368C9AAE08F6}">
      <dsp:nvSpPr>
        <dsp:cNvPr id="0" name=""/>
        <dsp:cNvSpPr/>
      </dsp:nvSpPr>
      <dsp:spPr>
        <a:xfrm>
          <a:off x="5391613"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References:</a:t>
          </a:r>
        </a:p>
      </dsp:txBody>
      <dsp:txXfrm>
        <a:off x="5391613" y="1640984"/>
        <a:ext cx="1529296" cy="1445066"/>
      </dsp:txXfrm>
    </dsp:sp>
    <dsp:sp modelId="{D0442FFD-17E9-47E8-9A26-E2622B123770}">
      <dsp:nvSpPr>
        <dsp:cNvPr id="0" name=""/>
        <dsp:cNvSpPr/>
      </dsp:nvSpPr>
      <dsp:spPr>
        <a:xfrm>
          <a:off x="7609093" y="576312"/>
          <a:ext cx="688183" cy="68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B0A71-80DA-4663-B91C-BF80B90845C7}">
      <dsp:nvSpPr>
        <dsp:cNvPr id="0" name=""/>
        <dsp:cNvSpPr/>
      </dsp:nvSpPr>
      <dsp:spPr>
        <a:xfrm>
          <a:off x="7188537"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hlinkClick xmlns:r="http://schemas.openxmlformats.org/officeDocument/2006/relationships" r:id="rId11"/>
            </a:rPr>
            <a:t>1.  https://www.vaadata.com/blog/introduction-to-burp-suite-the-tool-dedicated-to-web-application-security/</a:t>
          </a:r>
          <a:endParaRPr lang="en-US" sz="1100" kern="1200"/>
        </a:p>
      </dsp:txBody>
      <dsp:txXfrm>
        <a:off x="7188537" y="1640984"/>
        <a:ext cx="1529296" cy="1445066"/>
      </dsp:txXfrm>
    </dsp:sp>
    <dsp:sp modelId="{D88BA4C3-444E-4BC7-8001-A1CFA015E6F8}">
      <dsp:nvSpPr>
        <dsp:cNvPr id="0" name=""/>
        <dsp:cNvSpPr/>
      </dsp:nvSpPr>
      <dsp:spPr>
        <a:xfrm>
          <a:off x="9406017" y="576312"/>
          <a:ext cx="688183" cy="688183"/>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2E269-10D8-4BC7-9EF2-22B7F0401D4E}">
      <dsp:nvSpPr>
        <dsp:cNvPr id="0" name=""/>
        <dsp:cNvSpPr/>
      </dsp:nvSpPr>
      <dsp:spPr>
        <a:xfrm>
          <a:off x="8985461" y="1640984"/>
          <a:ext cx="1529296" cy="144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2. </a:t>
          </a:r>
          <a:r>
            <a:rPr lang="en-US" sz="1100" kern="1200">
              <a:hlinkClick xmlns:r="http://schemas.openxmlformats.org/officeDocument/2006/relationships" r:id="rId14"/>
            </a:rPr>
            <a:t>https://www.scaler.com/topics/cyber-security/burp-suite/</a:t>
          </a:r>
          <a:endParaRPr lang="en-US" sz="1100" kern="1200"/>
        </a:p>
      </dsp:txBody>
      <dsp:txXfrm>
        <a:off x="8985461" y="1640984"/>
        <a:ext cx="1529296" cy="144506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77F23-BDBF-E541-BDEE-A9AC820A2A53}" type="datetimeFigureOut">
              <a:rPr lang="en-US" smtClean="0"/>
              <a:t>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DDADF-B663-1C48-8CCA-DA0A47A6216D}" type="slidenum">
              <a:rPr lang="en-US" smtClean="0"/>
              <a:t>‹#›</a:t>
            </a:fld>
            <a:endParaRPr lang="en-US"/>
          </a:p>
        </p:txBody>
      </p:sp>
    </p:spTree>
    <p:extLst>
      <p:ext uri="{BB962C8B-B14F-4D97-AF65-F5344CB8AC3E}">
        <p14:creationId xmlns:p14="http://schemas.microsoft.com/office/powerpoint/2010/main" val="62891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of recorded video of the android emulator. </a:t>
            </a:r>
          </a:p>
        </p:txBody>
      </p:sp>
      <p:sp>
        <p:nvSpPr>
          <p:cNvPr id="4" name="Slide Number Placeholder 3"/>
          <p:cNvSpPr>
            <a:spLocks noGrp="1"/>
          </p:cNvSpPr>
          <p:nvPr>
            <p:ph type="sldNum" sz="quarter" idx="5"/>
          </p:nvPr>
        </p:nvSpPr>
        <p:spPr/>
        <p:txBody>
          <a:bodyPr/>
          <a:lstStyle/>
          <a:p>
            <a:fld id="{5119E65B-3B8B-D64D-B9E8-825357695C1B}" type="slidenum">
              <a:rPr lang="en-US" smtClean="0"/>
              <a:t>3</a:t>
            </a:fld>
            <a:endParaRPr lang="en-US"/>
          </a:p>
        </p:txBody>
      </p:sp>
    </p:spTree>
    <p:extLst>
      <p:ext uri="{BB962C8B-B14F-4D97-AF65-F5344CB8AC3E}">
        <p14:creationId xmlns:p14="http://schemas.microsoft.com/office/powerpoint/2010/main" val="146064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6/20/24</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25101820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6/20/24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1327457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6/20/24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7130269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6/20/24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7722028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6/20/24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4488822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6/20/24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2744293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6/20/24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4544842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6/20/24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8465799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6/20/24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9029897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6/20/24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7864621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6/20/24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5928070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6/20/24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2874378708"/>
      </p:ext>
    </p:extLst>
  </p:cSld>
  <p:clrMap bg1="lt1" tx1="dk1" bg2="lt2" tx2="dk2" accent1="accent1" accent2="accent2" accent3="accent3" accent4="accent4" accent5="accent5" accent6="accent6" hlink="hlink" folHlink="folHlink"/>
  <p:sldLayoutIdLst>
    <p:sldLayoutId id="2147483843" r:id="rId1"/>
    <p:sldLayoutId id="2147483842" r:id="rId2"/>
    <p:sldLayoutId id="2147483844" r:id="rId3"/>
    <p:sldLayoutId id="2147483845" r:id="rId4"/>
    <p:sldLayoutId id="2147483846" r:id="rId5"/>
    <p:sldLayoutId id="2147483847" r:id="rId6"/>
    <p:sldLayoutId id="2147483848" r:id="rId7"/>
    <p:sldLayoutId id="2147483852"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elp.deepsecurity.trendmicro.com/aws/http-security-headers.html#:~:text=Security%20headers%20are%20directives%20used,Cross%2DSite%20Scripting%20or%20Clickjacking."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www.youtube.com/watch?v=a8ekABWZ_-Q"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ourceforge.net/software/proxy-servers/android/"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www.javatpoint.com/proxy-browser-apps-for-androi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hrbartender.com/2019/recruiting/career-development-activities/"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www.youtube.com/watch?v=676FMfkYxOk" TargetMode="External"/><Relationship Id="rId4" Type="http://schemas.openxmlformats.org/officeDocument/2006/relationships/hyperlink" Target="https://www.edureka.co/blog/android-sdk-tutorial/#:~:text=The%20Android%20SDK%20(Software%20Development,goes%20as%20smoothly%20as%20possibl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www.youtube.com/watch?v=Rsf1LO7BL2Y" TargetMode="External"/><Relationship Id="rId5" Type="http://schemas.openxmlformats.org/officeDocument/2006/relationships/hyperlink" Target="https://www.aiseesoft.com/solution/unfortunately-the-process-com-android-phone-has-stopped.html"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unity.nxp.com/t5/i-MX-Processors-Knowledge-Base/What-is-inside-the-init-rc-and-what-is-it-used-for/ta-p/1106360"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www.youtube.com/watch?v=m1Ag4eGlWbU&amp;t=21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Network Technology Background">
            <a:extLst>
              <a:ext uri="{FF2B5EF4-FFF2-40B4-BE49-F238E27FC236}">
                <a16:creationId xmlns:a16="http://schemas.microsoft.com/office/drawing/2014/main" id="{ADE67DDB-6B59-7319-7204-3D0D14666A14}"/>
              </a:ext>
            </a:extLst>
          </p:cNvPr>
          <p:cNvPicPr>
            <a:picLocks noChangeAspect="1"/>
          </p:cNvPicPr>
          <p:nvPr/>
        </p:nvPicPr>
        <p:blipFill rotWithShape="1">
          <a:blip r:embed="rId2">
            <a:alphaModFix/>
          </a:blip>
          <a:srcRect b="3434"/>
          <a:stretch/>
        </p:blipFill>
        <p:spPr>
          <a:xfrm>
            <a:off x="20" y="10"/>
            <a:ext cx="12191980" cy="6857990"/>
          </a:xfrm>
          <a:prstGeom prst="rect">
            <a:avLst/>
          </a:prstGeom>
        </p:spPr>
      </p:pic>
      <p:sp>
        <p:nvSpPr>
          <p:cNvPr id="35" name="Frame 34">
            <a:extLst>
              <a:ext uri="{FF2B5EF4-FFF2-40B4-BE49-F238E27FC236}">
                <a16:creationId xmlns:a16="http://schemas.microsoft.com/office/drawing/2014/main" id="{1DF53E4F-F248-41DA-B87A-B7539C6CF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92000" cy="6858000"/>
          </a:xfrm>
          <a:prstGeom prst="frame">
            <a:avLst>
              <a:gd name="adj1" fmla="val 97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rame 36">
            <a:extLst>
              <a:ext uri="{FF2B5EF4-FFF2-40B4-BE49-F238E27FC236}">
                <a16:creationId xmlns:a16="http://schemas.microsoft.com/office/drawing/2014/main" id="{5724E74D-9688-4ED9-86E6-D0C3F23DD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frame">
            <a:avLst>
              <a:gd name="adj1" fmla="val 9763"/>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D00D57C9-1A8D-1B7A-0F35-828ACED09755}"/>
              </a:ext>
            </a:extLst>
          </p:cNvPr>
          <p:cNvSpPr>
            <a:spLocks noGrp="1"/>
          </p:cNvSpPr>
          <p:nvPr>
            <p:ph type="subTitle" idx="1"/>
          </p:nvPr>
        </p:nvSpPr>
        <p:spPr>
          <a:xfrm>
            <a:off x="996276" y="2696705"/>
            <a:ext cx="10128924" cy="2027695"/>
          </a:xfrm>
        </p:spPr>
        <p:txBody>
          <a:bodyPr anchor="t">
            <a:normAutofit/>
          </a:bodyPr>
          <a:lstStyle/>
          <a:p>
            <a:pPr>
              <a:lnSpc>
                <a:spcPct val="100000"/>
              </a:lnSpc>
            </a:pPr>
            <a:r>
              <a:rPr lang="en-US" sz="2400" dirty="0">
                <a:solidFill>
                  <a:srgbClr val="FFFFFF"/>
                </a:solidFill>
              </a:rPr>
              <a:t>Luella Tracy Henderson</a:t>
            </a:r>
          </a:p>
          <a:p>
            <a:pPr>
              <a:lnSpc>
                <a:spcPct val="100000"/>
              </a:lnSpc>
            </a:pPr>
            <a:r>
              <a:rPr lang="en-US" sz="2400" dirty="0">
                <a:solidFill>
                  <a:srgbClr val="FFFFFF"/>
                </a:solidFill>
              </a:rPr>
              <a:t>06/20/2024</a:t>
            </a:r>
          </a:p>
          <a:p>
            <a:pPr>
              <a:lnSpc>
                <a:spcPct val="100000"/>
              </a:lnSpc>
            </a:pPr>
            <a:r>
              <a:rPr lang="en-US" sz="2400" dirty="0">
                <a:solidFill>
                  <a:srgbClr val="FFFFFF"/>
                </a:solidFill>
              </a:rPr>
              <a:t>Prof. </a:t>
            </a:r>
            <a:r>
              <a:rPr lang="en-US" sz="2400" dirty="0" err="1">
                <a:solidFill>
                  <a:srgbClr val="FFFFFF"/>
                </a:solidFill>
              </a:rPr>
              <a:t>Karadsheh</a:t>
            </a:r>
            <a:endParaRPr lang="en-US" sz="2400" dirty="0">
              <a:solidFill>
                <a:srgbClr val="FFFFFF"/>
              </a:solidFill>
            </a:endParaRPr>
          </a:p>
        </p:txBody>
      </p:sp>
      <p:sp>
        <p:nvSpPr>
          <p:cNvPr id="2" name="Title 1">
            <a:extLst>
              <a:ext uri="{FF2B5EF4-FFF2-40B4-BE49-F238E27FC236}">
                <a16:creationId xmlns:a16="http://schemas.microsoft.com/office/drawing/2014/main" id="{EC39D7E5-7853-CF80-5216-02705AE2E0F0}"/>
              </a:ext>
            </a:extLst>
          </p:cNvPr>
          <p:cNvSpPr>
            <a:spLocks noGrp="1"/>
          </p:cNvSpPr>
          <p:nvPr>
            <p:ph type="ctrTitle"/>
          </p:nvPr>
        </p:nvSpPr>
        <p:spPr>
          <a:xfrm>
            <a:off x="1028489" y="879751"/>
            <a:ext cx="10128925" cy="1447800"/>
          </a:xfrm>
        </p:spPr>
        <p:txBody>
          <a:bodyPr anchor="b">
            <a:normAutofit/>
          </a:bodyPr>
          <a:lstStyle/>
          <a:p>
            <a:r>
              <a:rPr lang="en-US" dirty="0">
                <a:solidFill>
                  <a:srgbClr val="FFFFFF"/>
                </a:solidFill>
              </a:rPr>
              <a:t>NETW 411</a:t>
            </a:r>
          </a:p>
        </p:txBody>
      </p:sp>
      <p:pic>
        <p:nvPicPr>
          <p:cNvPr id="39" name="Picture 38">
            <a:extLst>
              <a:ext uri="{FF2B5EF4-FFF2-40B4-BE49-F238E27FC236}">
                <a16:creationId xmlns:a16="http://schemas.microsoft.com/office/drawing/2014/main" id="{118F7743-9D11-4179-BEB4-EC2B1C2650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829"/>
          <a:stretch>
            <a:fillRect/>
          </a:stretch>
        </p:blipFill>
        <p:spPr>
          <a:xfrm>
            <a:off x="0" y="692701"/>
            <a:ext cx="5193553" cy="6165298"/>
          </a:xfrm>
          <a:custGeom>
            <a:avLst/>
            <a:gdLst>
              <a:gd name="connsiteX0" fmla="*/ 0 w 5193553"/>
              <a:gd name="connsiteY0" fmla="*/ 0 h 6165298"/>
              <a:gd name="connsiteX1" fmla="*/ 669547 w 5193553"/>
              <a:gd name="connsiteY1" fmla="*/ 0 h 6165298"/>
              <a:gd name="connsiteX2" fmla="*/ 669547 w 5193553"/>
              <a:gd name="connsiteY2" fmla="*/ 5504304 h 6165298"/>
              <a:gd name="connsiteX3" fmla="*/ 5193553 w 5193553"/>
              <a:gd name="connsiteY3" fmla="*/ 5504304 h 6165298"/>
              <a:gd name="connsiteX4" fmla="*/ 5193553 w 5193553"/>
              <a:gd name="connsiteY4" fmla="*/ 6165298 h 6165298"/>
              <a:gd name="connsiteX5" fmla="*/ 0 w 5193553"/>
              <a:gd name="connsiteY5" fmla="*/ 6165298 h 61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3553" h="6165298">
                <a:moveTo>
                  <a:pt x="0" y="0"/>
                </a:moveTo>
                <a:lnTo>
                  <a:pt x="669547" y="0"/>
                </a:lnTo>
                <a:lnTo>
                  <a:pt x="669547" y="5504304"/>
                </a:lnTo>
                <a:lnTo>
                  <a:pt x="5193553" y="5504304"/>
                </a:lnTo>
                <a:lnTo>
                  <a:pt x="5193553" y="6165298"/>
                </a:lnTo>
                <a:lnTo>
                  <a:pt x="0" y="6165298"/>
                </a:lnTo>
                <a:close/>
              </a:path>
            </a:pathLst>
          </a:custGeom>
        </p:spPr>
      </p:pic>
      <p:pic>
        <p:nvPicPr>
          <p:cNvPr id="41" name="Picture 40">
            <a:extLst>
              <a:ext uri="{FF2B5EF4-FFF2-40B4-BE49-F238E27FC236}">
                <a16:creationId xmlns:a16="http://schemas.microsoft.com/office/drawing/2014/main" id="{05D29D54-E14A-4679-95CF-25E6EC2BD5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l="19483" b="19117"/>
          <a:stretch/>
        </p:blipFill>
        <p:spPr>
          <a:xfrm rot="5400000">
            <a:off x="381678" y="-381678"/>
            <a:ext cx="4180119" cy="4943475"/>
          </a:xfrm>
          <a:custGeom>
            <a:avLst/>
            <a:gdLst>
              <a:gd name="connsiteX0" fmla="*/ 0 w 4180119"/>
              <a:gd name="connsiteY0" fmla="*/ 4943475 h 4943475"/>
              <a:gd name="connsiteX1" fmla="*/ 0 w 4180119"/>
              <a:gd name="connsiteY1" fmla="*/ 0 h 4943475"/>
              <a:gd name="connsiteX2" fmla="*/ 669547 w 4180119"/>
              <a:gd name="connsiteY2" fmla="*/ 0 h 4943475"/>
              <a:gd name="connsiteX3" fmla="*/ 669547 w 4180119"/>
              <a:gd name="connsiteY3" fmla="*/ 4276977 h 4943475"/>
              <a:gd name="connsiteX4" fmla="*/ 4180119 w 4180119"/>
              <a:gd name="connsiteY4" fmla="*/ 4276977 h 4943475"/>
              <a:gd name="connsiteX5" fmla="*/ 4180119 w 4180119"/>
              <a:gd name="connsiteY5" fmla="*/ 4943475 h 4943475"/>
              <a:gd name="connsiteX6" fmla="*/ 0 w 4180119"/>
              <a:gd name="connsiteY6" fmla="*/ 4943475 h 49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119" h="4943475">
                <a:moveTo>
                  <a:pt x="0" y="4943475"/>
                </a:moveTo>
                <a:lnTo>
                  <a:pt x="0" y="0"/>
                </a:lnTo>
                <a:lnTo>
                  <a:pt x="669547" y="0"/>
                </a:lnTo>
                <a:lnTo>
                  <a:pt x="669547" y="4276977"/>
                </a:lnTo>
                <a:lnTo>
                  <a:pt x="4180119" y="4276977"/>
                </a:lnTo>
                <a:lnTo>
                  <a:pt x="4180119" y="4943475"/>
                </a:lnTo>
                <a:lnTo>
                  <a:pt x="0" y="4943475"/>
                </a:lnTo>
                <a:close/>
              </a:path>
            </a:pathLst>
          </a:custGeom>
        </p:spPr>
      </p:pic>
    </p:spTree>
    <p:extLst>
      <p:ext uri="{BB962C8B-B14F-4D97-AF65-F5344CB8AC3E}">
        <p14:creationId xmlns:p14="http://schemas.microsoft.com/office/powerpoint/2010/main" val="108941248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CBD5F-6C98-1F6E-87E8-45E2A3622F88}"/>
              </a:ext>
            </a:extLst>
          </p:cNvPr>
          <p:cNvPicPr>
            <a:picLocks noChangeAspect="1"/>
          </p:cNvPicPr>
          <p:nvPr/>
        </p:nvPicPr>
        <p:blipFill rotWithShape="1">
          <a:blip r:embed="rId2"/>
          <a:srcRect t="18605" b="10706"/>
          <a:stretch/>
        </p:blipFill>
        <p:spPr>
          <a:xfrm>
            <a:off x="1524020" y="11"/>
            <a:ext cx="9143980" cy="4201449"/>
          </a:xfrm>
          <a:prstGeom prst="rect">
            <a:avLst/>
          </a:prstGeo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2127505" y="4580785"/>
            <a:ext cx="7062673" cy="484374"/>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1700">
                <a:solidFill>
                  <a:schemeClr val="tx2"/>
                </a:solidFill>
                <a:latin typeface="+mn-lt"/>
                <a:ea typeface="+mn-ea"/>
                <a:cs typeface="+mn-cs"/>
              </a:rPr>
              <a:t>Creating Android Package File </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8488243" y="4413362"/>
            <a:ext cx="1943493" cy="2019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phone screen with the new </a:t>
            </a:r>
            <a:r>
              <a:rPr lang="en-US" sz="1600" i="1" dirty="0" err="1"/>
              <a:t>FirstApp</a:t>
            </a:r>
            <a:r>
              <a:rPr lang="en-US" sz="1600" dirty="0"/>
              <a:t> app installed.</a:t>
            </a:r>
          </a:p>
        </p:txBody>
      </p:sp>
    </p:spTree>
    <p:extLst>
      <p:ext uri="{BB962C8B-B14F-4D97-AF65-F5344CB8AC3E}">
        <p14:creationId xmlns:p14="http://schemas.microsoft.com/office/powerpoint/2010/main" val="37666469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 name="Content Placeholder 1">
            <a:extLst>
              <a:ext uri="{FF2B5EF4-FFF2-40B4-BE49-F238E27FC236}">
                <a16:creationId xmlns:a16="http://schemas.microsoft.com/office/drawing/2014/main" id="{FE96F3B9-5BAD-1F9F-951A-F0275B5CE485}"/>
              </a:ext>
            </a:extLst>
          </p:cNvPr>
          <p:cNvPicPr>
            <a:picLocks noChangeAspect="1"/>
          </p:cNvPicPr>
          <p:nvPr/>
        </p:nvPicPr>
        <p:blipFill rotWithShape="1">
          <a:blip r:embed="rId2">
            <a:alphaModFix amt="60000"/>
          </a:blip>
          <a:srcRect t="11331" r="-1" b="2125"/>
          <a:stretch/>
        </p:blipFill>
        <p:spPr>
          <a:xfrm>
            <a:off x="20" y="10"/>
            <a:ext cx="12188932" cy="6856614"/>
          </a:xfrm>
          <a:prstGeom prst="rect">
            <a:avLst/>
          </a:prstGeom>
        </p:spPr>
      </p:pic>
      <p:grpSp>
        <p:nvGrpSpPr>
          <p:cNvPr id="18" name="Group 17">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7" name="Title 1">
            <a:extLst>
              <a:ext uri="{FF2B5EF4-FFF2-40B4-BE49-F238E27FC236}">
                <a16:creationId xmlns:a16="http://schemas.microsoft.com/office/drawing/2014/main" id="{12570DED-E942-4274-A5C5-61D0403EDC64}"/>
              </a:ext>
            </a:extLst>
          </p:cNvPr>
          <p:cNvSpPr txBox="1">
            <a:spLocks/>
          </p:cNvSpPr>
          <p:nvPr/>
        </p:nvSpPr>
        <p:spPr>
          <a:xfrm>
            <a:off x="1198180" y="726066"/>
            <a:ext cx="9774619" cy="247433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a:solidFill>
                  <a:srgbClr val="FFFFFF"/>
                </a:solidFill>
              </a:rPr>
              <a:t>Reverse Engineering the SimpleApp App</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219202" y="3429000"/>
            <a:ext cx="9954076" cy="25146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gn="ctr">
              <a:lnSpc>
                <a:spcPct val="110000"/>
              </a:lnSpc>
              <a:buClr>
                <a:schemeClr val="accent1"/>
              </a:buClr>
            </a:pPr>
            <a:r>
              <a:rPr lang="en-US" sz="1800">
                <a:solidFill>
                  <a:srgbClr val="FFFFFF"/>
                </a:solidFill>
              </a:rPr>
              <a:t>This screenshot should show the Java Decompile tool window with </a:t>
            </a:r>
            <a:r>
              <a:rPr lang="en-US" sz="1800" i="1">
                <a:solidFill>
                  <a:srgbClr val="FFFFFF"/>
                </a:solidFill>
              </a:rPr>
              <a:t>SimpleApp</a:t>
            </a:r>
            <a:r>
              <a:rPr lang="en-US" sz="1800">
                <a:solidFill>
                  <a:srgbClr val="FFFFFF"/>
                </a:solidFill>
              </a:rPr>
              <a:t> source code. </a:t>
            </a:r>
          </a:p>
        </p:txBody>
      </p:sp>
    </p:spTree>
    <p:extLst>
      <p:ext uri="{BB962C8B-B14F-4D97-AF65-F5344CB8AC3E}">
        <p14:creationId xmlns:p14="http://schemas.microsoft.com/office/powerpoint/2010/main" val="155673681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947CE7AB-200E-7BB6-A8E4-338F5DD96E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776" r="10331" b="1"/>
          <a:stretch/>
        </p:blipFill>
        <p:spPr>
          <a:xfrm>
            <a:off x="5580865" y="378237"/>
            <a:ext cx="6096620" cy="5291194"/>
          </a:xfrm>
          <a:prstGeom prst="rect">
            <a:avLst/>
          </a:prstGeom>
        </p:spPr>
      </p:pic>
      <p:sp>
        <p:nvSpPr>
          <p:cNvPr id="8" name="Title 1">
            <a:extLst>
              <a:ext uri="{FF2B5EF4-FFF2-40B4-BE49-F238E27FC236}">
                <a16:creationId xmlns:a16="http://schemas.microsoft.com/office/drawing/2014/main" id="{9C13C48C-59FE-B4BE-5746-7610E8EFB91B}"/>
              </a:ext>
            </a:extLst>
          </p:cNvPr>
          <p:cNvSpPr txBox="1">
            <a:spLocks/>
          </p:cNvSpPr>
          <p:nvPr/>
        </p:nvSpPr>
        <p:spPr>
          <a:xfrm>
            <a:off x="7952631" y="5669431"/>
            <a:ext cx="2468879" cy="8304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1700" dirty="0">
                <a:latin typeface="+mn-lt"/>
                <a:ea typeface="+mn-ea"/>
                <a:cs typeface="+mn-cs"/>
              </a:rPr>
              <a:t>Reverse Engineering the </a:t>
            </a:r>
            <a:r>
              <a:rPr lang="en-US" sz="1700" dirty="0" err="1">
                <a:latin typeface="+mn-lt"/>
                <a:ea typeface="+mn-ea"/>
                <a:cs typeface="+mn-cs"/>
              </a:rPr>
              <a:t>SimpleApp</a:t>
            </a:r>
            <a:r>
              <a:rPr lang="en-US" sz="1700" dirty="0">
                <a:latin typeface="+mn-lt"/>
                <a:ea typeface="+mn-ea"/>
                <a:cs typeface="+mn-cs"/>
              </a:rPr>
              <a:t> App</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286001" y="2247900"/>
            <a:ext cx="1943493" cy="2019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content of the </a:t>
            </a:r>
            <a:r>
              <a:rPr lang="en-US" sz="1600" i="1" dirty="0"/>
              <a:t>AndroidManifest.xml </a:t>
            </a:r>
            <a:r>
              <a:rPr lang="en-US" sz="1600" dirty="0"/>
              <a:t>file.</a:t>
            </a:r>
          </a:p>
        </p:txBody>
      </p:sp>
    </p:spTree>
    <p:extLst>
      <p:ext uri="{BB962C8B-B14F-4D97-AF65-F5344CB8AC3E}">
        <p14:creationId xmlns:p14="http://schemas.microsoft.com/office/powerpoint/2010/main" val="389073258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Content Placeholder 3" descr="A screenshot of a computer&#10;&#10;Description automatically generated">
            <a:extLst>
              <a:ext uri="{FF2B5EF4-FFF2-40B4-BE49-F238E27FC236}">
                <a16:creationId xmlns:a16="http://schemas.microsoft.com/office/drawing/2014/main" id="{4B394D49-AAAA-1718-CBAF-3750892F8768}"/>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1331" r="-1" b="2125"/>
          <a:stretch/>
        </p:blipFill>
        <p:spPr>
          <a:xfrm>
            <a:off x="20" y="10"/>
            <a:ext cx="12188932" cy="6856614"/>
          </a:xfrm>
          <a:prstGeom prst="rect">
            <a:avLst/>
          </a:prstGeom>
        </p:spPr>
      </p:pic>
      <p:sp>
        <p:nvSpPr>
          <p:cNvPr id="6" name="Title 1">
            <a:extLst>
              <a:ext uri="{FF2B5EF4-FFF2-40B4-BE49-F238E27FC236}">
                <a16:creationId xmlns:a16="http://schemas.microsoft.com/office/drawing/2014/main" id="{0E8D6771-C36C-783B-D0D1-5A6CA159B3F7}"/>
              </a:ext>
            </a:extLst>
          </p:cNvPr>
          <p:cNvSpPr txBox="1">
            <a:spLocks/>
          </p:cNvSpPr>
          <p:nvPr/>
        </p:nvSpPr>
        <p:spPr>
          <a:xfrm>
            <a:off x="1198180" y="726066"/>
            <a:ext cx="9774619" cy="247433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a:solidFill>
                  <a:srgbClr val="FFFFFF"/>
                </a:solidFill>
              </a:rPr>
              <a:t>Reverse Engineering the SimpleApp App</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219202" y="3429000"/>
            <a:ext cx="9954076" cy="25146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gn="ctr">
              <a:lnSpc>
                <a:spcPct val="110000"/>
              </a:lnSpc>
              <a:buClr>
                <a:schemeClr val="accent1"/>
              </a:buClr>
            </a:pPr>
            <a:r>
              <a:rPr lang="en-US" sz="1800">
                <a:solidFill>
                  <a:srgbClr val="FFFFFF"/>
                </a:solidFill>
              </a:rPr>
              <a:t>This screenshot should show the recompiling process using </a:t>
            </a:r>
            <a:r>
              <a:rPr lang="en-US" sz="1800" i="1">
                <a:solidFill>
                  <a:srgbClr val="FFFFFF"/>
                </a:solidFill>
              </a:rPr>
              <a:t>apktool</a:t>
            </a:r>
            <a:r>
              <a:rPr lang="en-US" sz="1800">
                <a:solidFill>
                  <a:srgbClr val="FFFFFF"/>
                </a:solidFill>
              </a:rPr>
              <a:t>. </a:t>
            </a:r>
          </a:p>
          <a:p>
            <a:pPr marL="0" indent="-228600" algn="ctr">
              <a:lnSpc>
                <a:spcPct val="110000"/>
              </a:lnSpc>
              <a:buClr>
                <a:schemeClr val="accent1"/>
              </a:buClr>
            </a:pPr>
            <a:endParaRPr lang="en-US" sz="1800">
              <a:solidFill>
                <a:srgbClr val="FFFFFF"/>
              </a:solidFill>
            </a:endParaRPr>
          </a:p>
        </p:txBody>
      </p:sp>
    </p:spTree>
    <p:extLst>
      <p:ext uri="{BB962C8B-B14F-4D97-AF65-F5344CB8AC3E}">
        <p14:creationId xmlns:p14="http://schemas.microsoft.com/office/powerpoint/2010/main" val="194786532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graphicFrame>
        <p:nvGraphicFramePr>
          <p:cNvPr id="5" name="Content Placeholder 2">
            <a:extLst>
              <a:ext uri="{FF2B5EF4-FFF2-40B4-BE49-F238E27FC236}">
                <a16:creationId xmlns:a16="http://schemas.microsoft.com/office/drawing/2014/main" id="{9D16E18F-C75B-1371-E0E8-7859BCBC04F0}"/>
              </a:ext>
            </a:extLst>
          </p:cNvPr>
          <p:cNvGraphicFramePr>
            <a:graphicFrameLocks noGrp="1"/>
          </p:cNvGraphicFramePr>
          <p:nvPr>
            <p:ph idx="1"/>
            <p:extLst>
              <p:ext uri="{D42A27DB-BD31-4B8C-83A1-F6EECF244321}">
                <p14:modId xmlns:p14="http://schemas.microsoft.com/office/powerpoint/2010/main" val="31065866"/>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342625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890520" y="4463916"/>
            <a:ext cx="3293268" cy="117370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000" dirty="0"/>
              <a:t>Using Burp Suite to Analyze Web Traffic</a:t>
            </a:r>
          </a:p>
        </p:txBody>
      </p:sp>
      <p:pic>
        <p:nvPicPr>
          <p:cNvPr id="4" name="Picture 3">
            <a:extLst>
              <a:ext uri="{FF2B5EF4-FFF2-40B4-BE49-F238E27FC236}">
                <a16:creationId xmlns:a16="http://schemas.microsoft.com/office/drawing/2014/main" id="{AB01ECF5-9010-FAD1-A13F-A9A4FE34DE1E}"/>
              </a:ext>
            </a:extLst>
          </p:cNvPr>
          <p:cNvPicPr>
            <a:picLocks noChangeAspect="1"/>
          </p:cNvPicPr>
          <p:nvPr/>
        </p:nvPicPr>
        <p:blipFill rotWithShape="1">
          <a:blip r:embed="rId2"/>
          <a:srcRect t="15137" b="17818"/>
          <a:stretch/>
        </p:blipFill>
        <p:spPr>
          <a:xfrm>
            <a:off x="15240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398419" y="4463916"/>
            <a:ext cx="4269581" cy="1173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90000"/>
              </a:lnSpc>
            </a:pPr>
            <a:r>
              <a:rPr lang="en-US" sz="1300" dirty="0">
                <a:solidFill>
                  <a:schemeClr val="tx1">
                    <a:alpha val="80000"/>
                  </a:schemeClr>
                </a:solidFill>
              </a:rPr>
              <a:t>This screenshot should show the </a:t>
            </a:r>
            <a:r>
              <a:rPr lang="en-US" sz="1300" i="1" dirty="0">
                <a:solidFill>
                  <a:schemeClr val="tx1">
                    <a:alpha val="80000"/>
                  </a:schemeClr>
                </a:solidFill>
              </a:rPr>
              <a:t>Burp Suite </a:t>
            </a:r>
            <a:r>
              <a:rPr lang="en-US" sz="1300" dirty="0">
                <a:solidFill>
                  <a:schemeClr val="tx1">
                    <a:alpha val="80000"/>
                  </a:schemeClr>
                </a:solidFill>
              </a:rPr>
              <a:t>window with the Web header displayed. </a:t>
            </a:r>
          </a:p>
          <a:p>
            <a:pPr marL="0" indent="-228600">
              <a:lnSpc>
                <a:spcPct val="90000"/>
              </a:lnSpc>
            </a:pPr>
            <a:endParaRPr lang="en-US" sz="1300" dirty="0">
              <a:solidFill>
                <a:schemeClr val="bg1">
                  <a:alpha val="80000"/>
                </a:schemeClr>
              </a:solidFill>
            </a:endParaRPr>
          </a:p>
          <a:p>
            <a:pPr marL="0" indent="0">
              <a:lnSpc>
                <a:spcPct val="90000"/>
              </a:lnSpc>
              <a:buNone/>
            </a:pPr>
            <a:r>
              <a:rPr lang="en-US" sz="1300" dirty="0">
                <a:solidFill>
                  <a:schemeClr val="bg1">
                    <a:alpha val="80000"/>
                  </a:schemeClr>
                </a:solidFill>
              </a:rPr>
              <a:t>. </a:t>
            </a:r>
          </a:p>
        </p:txBody>
      </p:sp>
    </p:spTree>
    <p:extLst>
      <p:ext uri="{BB962C8B-B14F-4D97-AF65-F5344CB8AC3E}">
        <p14:creationId xmlns:p14="http://schemas.microsoft.com/office/powerpoint/2010/main" val="373177992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omputer script on a screen">
            <a:extLst>
              <a:ext uri="{FF2B5EF4-FFF2-40B4-BE49-F238E27FC236}">
                <a16:creationId xmlns:a16="http://schemas.microsoft.com/office/drawing/2014/main" id="{FD26D784-6A5A-6284-C53F-08559F86C856}"/>
              </a:ext>
            </a:extLst>
          </p:cNvPr>
          <p:cNvPicPr>
            <a:picLocks noChangeAspect="1"/>
          </p:cNvPicPr>
          <p:nvPr/>
        </p:nvPicPr>
        <p:blipFill rotWithShape="1">
          <a:blip r:embed="rId2">
            <a:alphaModFix amt="60000"/>
          </a:blip>
          <a:srcRect t="5979" r="-1" b="9746"/>
          <a:stretch/>
        </p:blipFill>
        <p:spPr>
          <a:xfrm>
            <a:off x="20" y="10"/>
            <a:ext cx="12188932" cy="6856614"/>
          </a:xfrm>
          <a:prstGeom prst="rect">
            <a:avLst/>
          </a:prstGeom>
        </p:spPr>
      </p:pic>
      <p:sp>
        <p:nvSpPr>
          <p:cNvPr id="3" name="Content Placeholder 2"/>
          <p:cNvSpPr>
            <a:spLocks noGrp="1"/>
          </p:cNvSpPr>
          <p:nvPr>
            <p:ph idx="1"/>
          </p:nvPr>
        </p:nvSpPr>
        <p:spPr>
          <a:xfrm>
            <a:off x="1219201" y="278969"/>
            <a:ext cx="10125557" cy="6577655"/>
          </a:xfrm>
        </p:spPr>
        <p:txBody>
          <a:bodyPr anchor="ctr">
            <a:noAutofit/>
          </a:bodyPr>
          <a:lstStyle/>
          <a:p>
            <a:pPr marL="0" indent="0" algn="ctr">
              <a:lnSpc>
                <a:spcPct val="100000"/>
              </a:lnSpc>
              <a:spcBef>
                <a:spcPts val="0"/>
              </a:spcBef>
              <a:spcAft>
                <a:spcPts val="1590"/>
              </a:spcAft>
              <a:buNone/>
            </a:pP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Research the concept of “Web Headers.” </a:t>
            </a:r>
          </a:p>
          <a:p>
            <a:pPr marL="0" indent="0" algn="ctr">
              <a:lnSpc>
                <a:spcPct val="100000"/>
              </a:lnSpc>
              <a:spcBef>
                <a:spcPts val="0"/>
              </a:spcBef>
              <a:spcAft>
                <a:spcPts val="1590"/>
              </a:spcAft>
              <a:buNone/>
            </a:pP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What is the role played by Web headers in a hacker’s attempt to mount a cyber attack?</a:t>
            </a:r>
          </a:p>
          <a:p>
            <a:pPr marL="0" indent="0" algn="ctr">
              <a:lnSpc>
                <a:spcPct val="100000"/>
              </a:lnSpc>
              <a:spcBef>
                <a:spcPts val="0"/>
              </a:spcBef>
              <a:spcAft>
                <a:spcPts val="1590"/>
              </a:spcAft>
              <a:buNone/>
            </a:pPr>
            <a:endParaRPr lang="en-US" sz="2000" dirty="0">
              <a:solidFill>
                <a:srgbClr val="FFFFFF"/>
              </a:solidFill>
              <a:latin typeface="Georgia" panose="02040502050405020303" pitchFamily="18" charset="0"/>
            </a:endParaRPr>
          </a:p>
          <a:p>
            <a:pPr marL="0" indent="0" algn="ctr">
              <a:lnSpc>
                <a:spcPct val="100000"/>
              </a:lnSpc>
              <a:spcBef>
                <a:spcPts val="0"/>
              </a:spcBef>
              <a:spcAft>
                <a:spcPts val="1590"/>
              </a:spcAft>
              <a:buNone/>
            </a:pPr>
            <a:r>
              <a:rPr lang="en-US" sz="2000" dirty="0">
                <a:solidFill>
                  <a:srgbClr val="FFFFFF"/>
                </a:solidFill>
                <a:latin typeface="Georgia" panose="02040502050405020303" pitchFamily="18" charset="0"/>
              </a:rPr>
              <a:t>Answer: Security headers are directives used by web applications to configure security defenses in web browsers. Based on these directives, browsers can make it harder to exploit client-side vulnerabilities such as Cross-Site Scripting or Clickjacking. Headers can also be used to configure the browser to only allow valid TLS communication and enforce valid certificates, or even enforce using a specific server certificate.</a:t>
            </a:r>
          </a:p>
          <a:p>
            <a:pPr algn="ctr">
              <a:lnSpc>
                <a:spcPct val="100000"/>
              </a:lnSpc>
              <a:buNone/>
            </a:pPr>
            <a:endParaRPr lang="en-US" sz="2000" dirty="0">
              <a:solidFill>
                <a:srgbClr val="FFFFFF"/>
              </a:solidFill>
              <a:latin typeface="Roboto" panose="02000000000000000000" pitchFamily="2" charset="0"/>
            </a:endParaRPr>
          </a:p>
          <a:p>
            <a:pPr algn="ctr">
              <a:lnSpc>
                <a:spcPct val="100000"/>
              </a:lnSpc>
              <a:buNone/>
            </a:pPr>
            <a:r>
              <a:rPr lang="en-US" sz="2000" dirty="0">
                <a:solidFill>
                  <a:srgbClr val="FFFFFF"/>
                </a:solidFill>
                <a:latin typeface="Georgia" panose="02040502050405020303" pitchFamily="18" charset="0"/>
              </a:rPr>
              <a:t>References:</a:t>
            </a:r>
          </a:p>
          <a:p>
            <a:pPr algn="ctr">
              <a:lnSpc>
                <a:spcPct val="100000"/>
              </a:lnSpc>
              <a:buAutoNum type="arabicPeriod"/>
            </a:pPr>
            <a:r>
              <a:rPr lang="en-US" sz="2000" dirty="0">
                <a:solidFill>
                  <a:srgbClr val="FFFFFF"/>
                </a:solidFill>
                <a:latin typeface="Georgia" panose="02040502050405020303" pitchFamily="18" charset="0"/>
                <a:hlinkClick r:id="rId3">
                  <a:extLst>
                    <a:ext uri="{A12FA001-AC4F-418D-AE19-62706E023703}">
                      <ahyp:hlinkClr xmlns:ahyp="http://schemas.microsoft.com/office/drawing/2018/hyperlinkcolor" val="tx"/>
                    </a:ext>
                  </a:extLst>
                </a:hlinkClick>
              </a:rPr>
              <a:t>https://help.deepsecurity.trendmicro.com/aws/http-security-headers.html#:~:text=Security%20headers%20are%20directives%20used,Cross%2DSite%20Scripting%20or%20Clickjacking.</a:t>
            </a:r>
            <a:endParaRPr lang="en-US" sz="2000" dirty="0">
              <a:solidFill>
                <a:srgbClr val="FFFFFF"/>
              </a:solidFill>
              <a:latin typeface="Georgia" panose="02040502050405020303" pitchFamily="18" charset="0"/>
            </a:endParaRPr>
          </a:p>
          <a:p>
            <a:pPr marL="0" indent="0" algn="ctr">
              <a:lnSpc>
                <a:spcPct val="100000"/>
              </a:lnSpc>
              <a:buNone/>
            </a:pPr>
            <a:endParaRPr lang="en-US" sz="2000" dirty="0">
              <a:solidFill>
                <a:srgbClr val="FFFFFF"/>
              </a:solidFill>
              <a:latin typeface="Georgia" panose="02040502050405020303" pitchFamily="18" charset="0"/>
            </a:endParaRPr>
          </a:p>
          <a:p>
            <a:pPr algn="ctr">
              <a:lnSpc>
                <a:spcPct val="100000"/>
              </a:lnSpc>
              <a:buNone/>
            </a:pPr>
            <a:r>
              <a:rPr lang="en-US" sz="2000" dirty="0">
                <a:solidFill>
                  <a:srgbClr val="FFFFFF"/>
                </a:solidFill>
                <a:latin typeface="Georgia" panose="02040502050405020303" pitchFamily="18" charset="0"/>
              </a:rPr>
              <a:t>2. </a:t>
            </a:r>
            <a:r>
              <a:rPr lang="en-US" sz="2000" dirty="0">
                <a:solidFill>
                  <a:srgbClr val="FFFFFF"/>
                </a:solidFill>
                <a:latin typeface="Georgia" panose="02040502050405020303" pitchFamily="18" charset="0"/>
                <a:hlinkClick r:id="rId4">
                  <a:extLst>
                    <a:ext uri="{A12FA001-AC4F-418D-AE19-62706E023703}">
                      <ahyp:hlinkClr xmlns:ahyp="http://schemas.microsoft.com/office/drawing/2018/hyperlinkcolor" val="tx"/>
                    </a:ext>
                  </a:extLst>
                </a:hlinkClick>
              </a:rPr>
              <a:t>https://www.youtube.com/watch?v=a8ekABWZ_-Q</a:t>
            </a:r>
            <a:endParaRPr lang="en-US" sz="2000" dirty="0">
              <a:solidFill>
                <a:srgbClr val="FFFFFF"/>
              </a:solidFill>
            </a:endParaRPr>
          </a:p>
        </p:txBody>
      </p:sp>
    </p:spTree>
    <p:extLst>
      <p:ext uri="{BB962C8B-B14F-4D97-AF65-F5344CB8AC3E}">
        <p14:creationId xmlns:p14="http://schemas.microsoft.com/office/powerpoint/2010/main" val="73139590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Sphere of mesh and nodes">
            <a:extLst>
              <a:ext uri="{FF2B5EF4-FFF2-40B4-BE49-F238E27FC236}">
                <a16:creationId xmlns:a16="http://schemas.microsoft.com/office/drawing/2014/main" id="{08207990-859F-915C-B20A-7568BA22C783}"/>
              </a:ext>
            </a:extLst>
          </p:cNvPr>
          <p:cNvPicPr>
            <a:picLocks noChangeAspect="1"/>
          </p:cNvPicPr>
          <p:nvPr/>
        </p:nvPicPr>
        <p:blipFill rotWithShape="1">
          <a:blip r:embed="rId2">
            <a:alphaModFix amt="60000"/>
          </a:blip>
          <a:srcRect t="2685" b="22330"/>
          <a:stretch/>
        </p:blipFill>
        <p:spPr>
          <a:xfrm>
            <a:off x="20" y="10"/>
            <a:ext cx="12191980" cy="6856614"/>
          </a:xfrm>
          <a:prstGeom prst="rect">
            <a:avLst/>
          </a:prstGeom>
        </p:spPr>
      </p:pic>
      <p:sp>
        <p:nvSpPr>
          <p:cNvPr id="3" name="Content Placeholder 2"/>
          <p:cNvSpPr>
            <a:spLocks noGrp="1"/>
          </p:cNvSpPr>
          <p:nvPr>
            <p:ph idx="1"/>
          </p:nvPr>
        </p:nvSpPr>
        <p:spPr>
          <a:xfrm>
            <a:off x="3715643" y="216976"/>
            <a:ext cx="4977905" cy="6509288"/>
          </a:xfrm>
        </p:spPr>
        <p:txBody>
          <a:bodyPr anchor="ctr">
            <a:normAutofit fontScale="85000" lnSpcReduction="10000"/>
          </a:bodyPr>
          <a:lstStyle/>
          <a:p>
            <a:pPr marL="0" indent="0" algn="ctr">
              <a:lnSpc>
                <a:spcPct val="100000"/>
              </a:lnSpc>
              <a:spcBef>
                <a:spcPts val="0"/>
              </a:spcBef>
              <a:spcAft>
                <a:spcPts val="1590"/>
              </a:spcAft>
              <a:buNone/>
            </a:pP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Research the proxy software available for actual Android devices (not just an emulator). </a:t>
            </a:r>
          </a:p>
          <a:p>
            <a:pPr marL="0" indent="0">
              <a:lnSpc>
                <a:spcPct val="100000"/>
              </a:lnSpc>
              <a:spcBef>
                <a:spcPts val="0"/>
              </a:spcBef>
              <a:spcAft>
                <a:spcPts val="1590"/>
              </a:spcAft>
              <a:buNone/>
            </a:pP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Describe what it is and how it works. </a:t>
            </a:r>
          </a:p>
          <a:p>
            <a:pPr marL="0" indent="0">
              <a:lnSpc>
                <a:spcPct val="100000"/>
              </a:lnSpc>
              <a:spcBef>
                <a:spcPts val="0"/>
              </a:spcBef>
              <a:spcAft>
                <a:spcPts val="1590"/>
              </a:spcAft>
              <a:buNone/>
            </a:pPr>
            <a:r>
              <a:rPr lang="en-US" sz="2000" dirty="0">
                <a:solidFill>
                  <a:srgbClr val="FFFFFF"/>
                </a:solidFill>
                <a:latin typeface="Georgia" panose="02040502050405020303" pitchFamily="18" charset="0"/>
              </a:rPr>
              <a:t>Answer: There are various types of proxy software available for android devices here are a few that named top for this year in 2024 such as </a:t>
            </a:r>
            <a:r>
              <a:rPr lang="en-US" sz="2000" dirty="0" err="1">
                <a:solidFill>
                  <a:srgbClr val="FFFFFF"/>
                </a:solidFill>
                <a:latin typeface="Georgia" panose="02040502050405020303" pitchFamily="18" charset="0"/>
              </a:rPr>
              <a:t>Oxylabs</a:t>
            </a:r>
            <a:r>
              <a:rPr lang="en-US" sz="2000" dirty="0">
                <a:solidFill>
                  <a:srgbClr val="FFFFFF"/>
                </a:solidFill>
                <a:latin typeface="Georgia" panose="02040502050405020303" pitchFamily="18" charset="0"/>
              </a:rPr>
              <a:t>, Control D, Nord VPN these are just to name a few. Proxy servers enable the connection between client requests and resource providers through an intermediary server that manages and performs the network transaction. Some of the software that I mentioned do exactly that, but each product may do more than the other, this also goes into how much you want to spend on such software for protection. </a:t>
            </a:r>
          </a:p>
          <a:p>
            <a:pPr>
              <a:lnSpc>
                <a:spcPct val="100000"/>
              </a:lnSpc>
              <a:buNone/>
            </a:pPr>
            <a:r>
              <a:rPr lang="en-US" sz="2000" dirty="0">
                <a:solidFill>
                  <a:srgbClr val="FFFFFF"/>
                </a:solidFill>
                <a:latin typeface="Georgia" panose="02040502050405020303" pitchFamily="18" charset="0"/>
              </a:rPr>
              <a:t>References:</a:t>
            </a:r>
          </a:p>
          <a:p>
            <a:pPr>
              <a:lnSpc>
                <a:spcPct val="100000"/>
              </a:lnSpc>
              <a:buAutoNum type="arabicPeriod"/>
            </a:pPr>
            <a:r>
              <a:rPr lang="en-US" sz="2000" dirty="0">
                <a:solidFill>
                  <a:srgbClr val="FFFFFF"/>
                </a:solidFill>
                <a:latin typeface="Georgia" panose="02040502050405020303" pitchFamily="18" charset="0"/>
                <a:hlinkClick r:id="rId3">
                  <a:extLst>
                    <a:ext uri="{A12FA001-AC4F-418D-AE19-62706E023703}">
                      <ahyp:hlinkClr xmlns:ahyp="http://schemas.microsoft.com/office/drawing/2018/hyperlinkcolor" val="tx"/>
                    </a:ext>
                  </a:extLst>
                </a:hlinkClick>
              </a:rPr>
              <a:t>https://sourceforge.net/software/proxy-servers/android/</a:t>
            </a:r>
            <a:endParaRPr lang="en-US" sz="2000" dirty="0">
              <a:solidFill>
                <a:srgbClr val="FFFFFF"/>
              </a:solidFill>
              <a:latin typeface="Georgia" panose="02040502050405020303" pitchFamily="18" charset="0"/>
            </a:endParaRPr>
          </a:p>
          <a:p>
            <a:pPr marL="0" indent="0">
              <a:lnSpc>
                <a:spcPct val="100000"/>
              </a:lnSpc>
              <a:buNone/>
            </a:pPr>
            <a:endParaRPr lang="en-US" sz="2000" dirty="0">
              <a:solidFill>
                <a:srgbClr val="FFFFFF"/>
              </a:solidFill>
              <a:latin typeface="Georgia" panose="02040502050405020303" pitchFamily="18" charset="0"/>
            </a:endParaRPr>
          </a:p>
          <a:p>
            <a:pPr>
              <a:lnSpc>
                <a:spcPct val="100000"/>
              </a:lnSpc>
              <a:buNone/>
            </a:pPr>
            <a:r>
              <a:rPr lang="en-US" sz="2000" dirty="0">
                <a:solidFill>
                  <a:srgbClr val="FFFFFF"/>
                </a:solidFill>
                <a:latin typeface="Georgia" panose="02040502050405020303" pitchFamily="18" charset="0"/>
              </a:rPr>
              <a:t>2. </a:t>
            </a:r>
            <a:r>
              <a:rPr lang="en-US" sz="2000" dirty="0">
                <a:solidFill>
                  <a:srgbClr val="FFFFFF"/>
                </a:solidFill>
                <a:latin typeface="Georgia" panose="02040502050405020303" pitchFamily="18" charset="0"/>
                <a:hlinkClick r:id="rId4">
                  <a:extLst>
                    <a:ext uri="{A12FA001-AC4F-418D-AE19-62706E023703}">
                      <ahyp:hlinkClr xmlns:ahyp="http://schemas.microsoft.com/office/drawing/2018/hyperlinkcolor" val="tx"/>
                    </a:ext>
                  </a:extLst>
                </a:hlinkClick>
              </a:rPr>
              <a:t>https://www.javatpoint.com/proxy-browser-apps-for-android</a:t>
            </a:r>
            <a:endParaRPr lang="en-US" sz="2000" dirty="0">
              <a:solidFill>
                <a:srgbClr val="FFFFFF"/>
              </a:solidFill>
              <a:latin typeface="Georgia" panose="02040502050405020303" pitchFamily="18" charset="0"/>
            </a:endParaRPr>
          </a:p>
          <a:p>
            <a:pPr>
              <a:lnSpc>
                <a:spcPct val="100000"/>
              </a:lnSpc>
              <a:buNone/>
            </a:pPr>
            <a:endParaRPr lang="en-US" sz="1100" dirty="0">
              <a:solidFill>
                <a:srgbClr val="FFFFFF"/>
              </a:solidFill>
            </a:endParaRPr>
          </a:p>
        </p:txBody>
      </p:sp>
    </p:spTree>
    <p:extLst>
      <p:ext uri="{BB962C8B-B14F-4D97-AF65-F5344CB8AC3E}">
        <p14:creationId xmlns:p14="http://schemas.microsoft.com/office/powerpoint/2010/main" val="167611910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Gadgets on a desk">
            <a:extLst>
              <a:ext uri="{FF2B5EF4-FFF2-40B4-BE49-F238E27FC236}">
                <a16:creationId xmlns:a16="http://schemas.microsoft.com/office/drawing/2014/main" id="{44C23AE0-A3CB-2B9B-EEDC-F6CEF99E86C5}"/>
              </a:ext>
            </a:extLst>
          </p:cNvPr>
          <p:cNvPicPr>
            <a:picLocks noChangeAspect="1"/>
          </p:cNvPicPr>
          <p:nvPr/>
        </p:nvPicPr>
        <p:blipFill rotWithShape="1">
          <a:blip r:embed="rId2">
            <a:alphaModFix amt="60000"/>
          </a:blip>
          <a:srcRect t="8176" r="-1" b="16819"/>
          <a:stretch/>
        </p:blipFill>
        <p:spPr>
          <a:xfrm>
            <a:off x="20" y="10"/>
            <a:ext cx="12188932" cy="6856614"/>
          </a:xfrm>
          <a:prstGeom prst="rect">
            <a:avLst/>
          </a:prstGeom>
        </p:spPr>
      </p:pic>
      <p:sp>
        <p:nvSpPr>
          <p:cNvPr id="2" name="Title 1">
            <a:extLst>
              <a:ext uri="{FF2B5EF4-FFF2-40B4-BE49-F238E27FC236}">
                <a16:creationId xmlns:a16="http://schemas.microsoft.com/office/drawing/2014/main" id="{7DD7B15D-9F61-BA6F-240F-AD9832AA00F5}"/>
              </a:ext>
            </a:extLst>
          </p:cNvPr>
          <p:cNvSpPr>
            <a:spLocks noGrp="1"/>
          </p:cNvSpPr>
          <p:nvPr>
            <p:ph type="title"/>
          </p:nvPr>
        </p:nvSpPr>
        <p:spPr>
          <a:xfrm>
            <a:off x="1207166" y="325464"/>
            <a:ext cx="9774619" cy="1666067"/>
          </a:xfrm>
        </p:spPr>
        <p:txBody>
          <a:bodyPr anchor="b">
            <a:normAutofit/>
          </a:bodyPr>
          <a:lstStyle/>
          <a:p>
            <a:pPr algn="ctr"/>
            <a:r>
              <a:rPr lang="en-US" dirty="0">
                <a:solidFill>
                  <a:srgbClr val="FFFFFF"/>
                </a:solidFill>
              </a:rPr>
              <a:t>Challenges</a:t>
            </a:r>
          </a:p>
        </p:txBody>
      </p:sp>
      <p:sp>
        <p:nvSpPr>
          <p:cNvPr id="3" name="Content Placeholder 2">
            <a:extLst>
              <a:ext uri="{FF2B5EF4-FFF2-40B4-BE49-F238E27FC236}">
                <a16:creationId xmlns:a16="http://schemas.microsoft.com/office/drawing/2014/main" id="{A403250B-24DC-75A7-8128-E01EDE8A1C56}"/>
              </a:ext>
            </a:extLst>
          </p:cNvPr>
          <p:cNvSpPr>
            <a:spLocks noGrp="1"/>
          </p:cNvSpPr>
          <p:nvPr>
            <p:ph idx="1"/>
          </p:nvPr>
        </p:nvSpPr>
        <p:spPr>
          <a:xfrm>
            <a:off x="1207166" y="2561095"/>
            <a:ext cx="9954076" cy="2514600"/>
          </a:xfrm>
        </p:spPr>
        <p:txBody>
          <a:bodyPr anchor="ctr">
            <a:normAutofit/>
          </a:bodyPr>
          <a:lstStyle/>
          <a:p>
            <a:pPr algn="ctr"/>
            <a:r>
              <a:rPr lang="en-US" sz="1800" dirty="0">
                <a:solidFill>
                  <a:srgbClr val="FFFFFF"/>
                </a:solidFill>
              </a:rPr>
              <a:t>The only issue I really had with the projects is not being able to do them. Since I own a MacBook I was not able to download the software needed to do the android emulator. The only solution was for me to watch the videos full on through for credit purposes. </a:t>
            </a:r>
          </a:p>
        </p:txBody>
      </p:sp>
    </p:spTree>
    <p:extLst>
      <p:ext uri="{BB962C8B-B14F-4D97-AF65-F5344CB8AC3E}">
        <p14:creationId xmlns:p14="http://schemas.microsoft.com/office/powerpoint/2010/main" val="51148117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erson drawing a drawing on a glass board&#10;&#10;Description automatically generated">
            <a:extLst>
              <a:ext uri="{FF2B5EF4-FFF2-40B4-BE49-F238E27FC236}">
                <a16:creationId xmlns:a16="http://schemas.microsoft.com/office/drawing/2014/main" id="{37E00B3B-0F8D-24C5-4CB3-BAE9C2469750}"/>
              </a:ext>
            </a:extLst>
          </p:cNvPr>
          <p:cNvPicPr>
            <a:picLocks noChangeAspect="1"/>
          </p:cNvPicPr>
          <p:nvPr/>
        </p:nvPicPr>
        <p:blipFill rotWithShape="1">
          <a:blip r:embed="rId2">
            <a:alphaModFix amt="60000"/>
            <a:extLst>
              <a:ext uri="{837473B0-CC2E-450A-ABE3-18F120FF3D39}">
                <a1611:picAttrSrcUrl xmlns:a1611="http://schemas.microsoft.com/office/drawing/2016/11/main" r:id="rId3"/>
              </a:ext>
            </a:extLst>
          </a:blip>
          <a:srcRect l="5" r="1" b="1"/>
          <a:stretch/>
        </p:blipFill>
        <p:spPr>
          <a:xfrm>
            <a:off x="-3048" y="1386"/>
            <a:ext cx="12188932" cy="6856614"/>
          </a:xfrm>
          <a:prstGeom prst="rect">
            <a:avLst/>
          </a:prstGeom>
        </p:spPr>
      </p:pic>
      <p:sp>
        <p:nvSpPr>
          <p:cNvPr id="2" name="Title 1">
            <a:extLst>
              <a:ext uri="{FF2B5EF4-FFF2-40B4-BE49-F238E27FC236}">
                <a16:creationId xmlns:a16="http://schemas.microsoft.com/office/drawing/2014/main" id="{537CECC2-8AD7-122D-66CA-0339A4BEC583}"/>
              </a:ext>
            </a:extLst>
          </p:cNvPr>
          <p:cNvSpPr>
            <a:spLocks noGrp="1"/>
          </p:cNvSpPr>
          <p:nvPr>
            <p:ph type="title"/>
          </p:nvPr>
        </p:nvSpPr>
        <p:spPr>
          <a:xfrm>
            <a:off x="979239" y="1081825"/>
            <a:ext cx="9774619" cy="907960"/>
          </a:xfrm>
        </p:spPr>
        <p:txBody>
          <a:bodyPr anchor="b">
            <a:normAutofit/>
          </a:bodyPr>
          <a:lstStyle/>
          <a:p>
            <a:pPr algn="ctr"/>
            <a:r>
              <a:rPr lang="en-US" dirty="0">
                <a:solidFill>
                  <a:srgbClr val="FFFFFF"/>
                </a:solidFill>
              </a:rPr>
              <a:t>Career Skills</a:t>
            </a:r>
          </a:p>
        </p:txBody>
      </p:sp>
      <p:sp>
        <p:nvSpPr>
          <p:cNvPr id="3" name="Content Placeholder 2">
            <a:extLst>
              <a:ext uri="{FF2B5EF4-FFF2-40B4-BE49-F238E27FC236}">
                <a16:creationId xmlns:a16="http://schemas.microsoft.com/office/drawing/2014/main" id="{D70E9590-B7C4-99F7-38C3-3A98D4E0124B}"/>
              </a:ext>
            </a:extLst>
          </p:cNvPr>
          <p:cNvSpPr>
            <a:spLocks noGrp="1"/>
          </p:cNvSpPr>
          <p:nvPr>
            <p:ph idx="1"/>
          </p:nvPr>
        </p:nvSpPr>
        <p:spPr>
          <a:xfrm>
            <a:off x="799782" y="2170324"/>
            <a:ext cx="9954076" cy="2514600"/>
          </a:xfrm>
        </p:spPr>
        <p:txBody>
          <a:bodyPr anchor="ctr">
            <a:normAutofit/>
          </a:bodyPr>
          <a:lstStyle/>
          <a:p>
            <a:pPr algn="ctr"/>
            <a:r>
              <a:rPr lang="en-US" sz="1800" dirty="0">
                <a:solidFill>
                  <a:srgbClr val="FFFFFF"/>
                </a:solidFill>
              </a:rPr>
              <a:t>Critical thinking skills</a:t>
            </a:r>
          </a:p>
          <a:p>
            <a:pPr algn="ctr"/>
            <a:r>
              <a:rPr lang="en-US" sz="1800" dirty="0">
                <a:solidFill>
                  <a:srgbClr val="FFFFFF"/>
                </a:solidFill>
              </a:rPr>
              <a:t>Understanding</a:t>
            </a:r>
          </a:p>
          <a:p>
            <a:pPr algn="ctr"/>
            <a:r>
              <a:rPr lang="en-US" sz="1800" dirty="0">
                <a:solidFill>
                  <a:srgbClr val="FFFFFF"/>
                </a:solidFill>
              </a:rPr>
              <a:t>Deeper knowledge</a:t>
            </a:r>
          </a:p>
          <a:p>
            <a:pPr algn="ctr"/>
            <a:r>
              <a:rPr lang="en-US" sz="1800" dirty="0">
                <a:solidFill>
                  <a:srgbClr val="FFFFFF"/>
                </a:solidFill>
              </a:rPr>
              <a:t>Trouble shooting and problem solving</a:t>
            </a:r>
          </a:p>
          <a:p>
            <a:pPr marL="0" indent="0" algn="ctr">
              <a:buNone/>
            </a:pPr>
            <a:endParaRPr lang="en-US" sz="1800" dirty="0">
              <a:solidFill>
                <a:srgbClr val="FFFFFF"/>
              </a:solidFill>
            </a:endParaRPr>
          </a:p>
          <a:p>
            <a:pPr algn="ctr"/>
            <a:endParaRPr lang="en-US" sz="1800" dirty="0">
              <a:solidFill>
                <a:srgbClr val="FFFFFF"/>
              </a:solidFill>
            </a:endParaRPr>
          </a:p>
        </p:txBody>
      </p:sp>
      <p:sp>
        <p:nvSpPr>
          <p:cNvPr id="6" name="TextBox 5">
            <a:extLst>
              <a:ext uri="{FF2B5EF4-FFF2-40B4-BE49-F238E27FC236}">
                <a16:creationId xmlns:a16="http://schemas.microsoft.com/office/drawing/2014/main" id="{DD57D104-98D2-2A8A-EA67-315BDC410543}"/>
              </a:ext>
            </a:extLst>
          </p:cNvPr>
          <p:cNvSpPr txBox="1"/>
          <p:nvPr/>
        </p:nvSpPr>
        <p:spPr>
          <a:xfrm>
            <a:off x="12004222" y="6656569"/>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415811692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F8B048C4-AB77-4182-B261-2C9BE596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76CB186C-DCCB-4FA4-808E-18DA02317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3" name="Picture 12">
              <a:extLst>
                <a:ext uri="{FF2B5EF4-FFF2-40B4-BE49-F238E27FC236}">
                  <a16:creationId xmlns:a16="http://schemas.microsoft.com/office/drawing/2014/main" id="{F02115DE-AE0F-458E-9254-E6CB19CB91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4" name="Picture 13">
              <a:extLst>
                <a:ext uri="{FF2B5EF4-FFF2-40B4-BE49-F238E27FC236}">
                  <a16:creationId xmlns:a16="http://schemas.microsoft.com/office/drawing/2014/main" id="{AECDB069-B11E-48A6-BFC3-29A0B51E59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DC5019B-1574-7E9E-2852-A3AF5BCB3F94}"/>
              </a:ext>
            </a:extLst>
          </p:cNvPr>
          <p:cNvSpPr>
            <a:spLocks noGrp="1"/>
          </p:cNvSpPr>
          <p:nvPr>
            <p:ph type="title"/>
          </p:nvPr>
        </p:nvSpPr>
        <p:spPr>
          <a:xfrm>
            <a:off x="1609945" y="-351844"/>
            <a:ext cx="8763000" cy="1459401"/>
          </a:xfrm>
        </p:spPr>
        <p:txBody>
          <a:bodyPr anchor="b">
            <a:normAutofit/>
          </a:bodyPr>
          <a:lstStyle/>
          <a:p>
            <a:pPr algn="ctr"/>
            <a:r>
              <a:rPr lang="en-US" dirty="0"/>
              <a:t>Introduction</a:t>
            </a:r>
          </a:p>
        </p:txBody>
      </p:sp>
      <p:graphicFrame>
        <p:nvGraphicFramePr>
          <p:cNvPr id="16" name="Content Placeholder 2">
            <a:extLst>
              <a:ext uri="{FF2B5EF4-FFF2-40B4-BE49-F238E27FC236}">
                <a16:creationId xmlns:a16="http://schemas.microsoft.com/office/drawing/2014/main" id="{C5214525-8209-1B6A-4B88-936B4926A1E4}"/>
              </a:ext>
            </a:extLst>
          </p:cNvPr>
          <p:cNvGraphicFramePr>
            <a:graphicFrameLocks noGrp="1"/>
          </p:cNvGraphicFramePr>
          <p:nvPr>
            <p:ph idx="1"/>
          </p:nvPr>
        </p:nvGraphicFramePr>
        <p:xfrm>
          <a:off x="1481721" y="1508977"/>
          <a:ext cx="8762435" cy="3997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083519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DB459413-5801-C8C1-698D-021B88E85E74}"/>
              </a:ext>
            </a:extLst>
          </p:cNvPr>
          <p:cNvPicPr>
            <a:picLocks noChangeAspect="1"/>
          </p:cNvPicPr>
          <p:nvPr/>
        </p:nvPicPr>
        <p:blipFill rotWithShape="1">
          <a:blip r:embed="rId2">
            <a:alphaModFix amt="60000"/>
          </a:blip>
          <a:srcRect r="-1" b="27648"/>
          <a:stretch/>
        </p:blipFill>
        <p:spPr>
          <a:xfrm>
            <a:off x="3048" y="10"/>
            <a:ext cx="12188952" cy="6856614"/>
          </a:xfrm>
          <a:prstGeom prst="rect">
            <a:avLst/>
          </a:prstGeom>
        </p:spPr>
      </p:pic>
      <p:sp>
        <p:nvSpPr>
          <p:cNvPr id="2" name="Title 1">
            <a:extLst>
              <a:ext uri="{FF2B5EF4-FFF2-40B4-BE49-F238E27FC236}">
                <a16:creationId xmlns:a16="http://schemas.microsoft.com/office/drawing/2014/main" id="{85EE4405-4D8A-57BE-1A25-09DD47720A57}"/>
              </a:ext>
            </a:extLst>
          </p:cNvPr>
          <p:cNvSpPr>
            <a:spLocks noGrp="1"/>
          </p:cNvSpPr>
          <p:nvPr>
            <p:ph type="ctrTitle"/>
          </p:nvPr>
        </p:nvSpPr>
        <p:spPr>
          <a:xfrm>
            <a:off x="809964" y="203770"/>
            <a:ext cx="10190071" cy="1055666"/>
          </a:xfrm>
        </p:spPr>
        <p:txBody>
          <a:bodyPr anchor="b">
            <a:normAutofit/>
          </a:bodyPr>
          <a:lstStyle/>
          <a:p>
            <a:r>
              <a:rPr lang="en-US" sz="2800" dirty="0">
                <a:solidFill>
                  <a:srgbClr val="FFFFFF"/>
                </a:solidFill>
              </a:rPr>
              <a:t>I hope you have enjoyed this slide show presentation. </a:t>
            </a:r>
          </a:p>
        </p:txBody>
      </p:sp>
      <p:sp>
        <p:nvSpPr>
          <p:cNvPr id="3" name="Subtitle 2">
            <a:extLst>
              <a:ext uri="{FF2B5EF4-FFF2-40B4-BE49-F238E27FC236}">
                <a16:creationId xmlns:a16="http://schemas.microsoft.com/office/drawing/2014/main" id="{5CA34BF7-DA2A-E360-BBF2-1C8A6E8C70B1}"/>
              </a:ext>
            </a:extLst>
          </p:cNvPr>
          <p:cNvSpPr>
            <a:spLocks noGrp="1"/>
          </p:cNvSpPr>
          <p:nvPr>
            <p:ph type="subTitle" idx="1"/>
          </p:nvPr>
        </p:nvSpPr>
        <p:spPr>
          <a:xfrm>
            <a:off x="1218708" y="1463196"/>
            <a:ext cx="9781327" cy="4663201"/>
          </a:xfrm>
        </p:spPr>
        <p:txBody>
          <a:bodyPr anchor="t">
            <a:normAutofit/>
          </a:bodyPr>
          <a:lstStyle/>
          <a:p>
            <a:pPr>
              <a:lnSpc>
                <a:spcPct val="100000"/>
              </a:lnSpc>
            </a:pPr>
            <a:r>
              <a:rPr lang="en-US" dirty="0">
                <a:solidFill>
                  <a:srgbClr val="FFFFFF"/>
                </a:solidFill>
              </a:rPr>
              <a:t>The things learned in this presentation is a hands-on experience that I got a chance to see how it was done. I Definity learned a lot even though I could not fully engage the way I wanted to the example videos were very helpful and useful when learning the following: </a:t>
            </a:r>
          </a:p>
          <a:p>
            <a:pPr>
              <a:lnSpc>
                <a:spcPct val="100000"/>
              </a:lnSpc>
            </a:pPr>
            <a:r>
              <a:rPr lang="en-US" dirty="0">
                <a:solidFill>
                  <a:srgbClr val="FFFFFF"/>
                </a:solidFill>
              </a:rPr>
              <a:t>How to access an Android Emulator and navigate its user interface.</a:t>
            </a:r>
          </a:p>
          <a:p>
            <a:pPr>
              <a:lnSpc>
                <a:spcPct val="100000"/>
              </a:lnSpc>
            </a:pPr>
            <a:r>
              <a:rPr lang="en-US" dirty="0">
                <a:solidFill>
                  <a:srgbClr val="FFFFFF"/>
                </a:solidFill>
              </a:rPr>
              <a:t>How to use the Android Debug Bridge (ADB) to gain root access to the Android Emulator device.</a:t>
            </a:r>
          </a:p>
          <a:p>
            <a:pPr>
              <a:lnSpc>
                <a:spcPct val="100000"/>
              </a:lnSpc>
            </a:pPr>
            <a:r>
              <a:rPr lang="en-US" dirty="0">
                <a:solidFill>
                  <a:srgbClr val="FFFFFF"/>
                </a:solidFill>
              </a:rPr>
              <a:t>explore the Android Developer Tools (ADT) and the Eclipse development environment to create a simple app to be deployed in your Android phone.</a:t>
            </a:r>
          </a:p>
          <a:p>
            <a:pPr>
              <a:lnSpc>
                <a:spcPct val="100000"/>
              </a:lnSpc>
            </a:pPr>
            <a:r>
              <a:rPr lang="en-US" dirty="0">
                <a:solidFill>
                  <a:srgbClr val="FFFFFF"/>
                </a:solidFill>
              </a:rPr>
              <a:t>reverse engineer an Android App to its source code</a:t>
            </a:r>
          </a:p>
          <a:p>
            <a:pPr>
              <a:lnSpc>
                <a:spcPct val="100000"/>
              </a:lnSpc>
            </a:pPr>
            <a:r>
              <a:rPr lang="en-US" dirty="0">
                <a:solidFill>
                  <a:srgbClr val="FFFFFF"/>
                </a:solidFill>
              </a:rPr>
              <a:t>explore the use of a proxy server to analyze the traffic between your Android phone and a public Web site.</a:t>
            </a:r>
          </a:p>
          <a:p>
            <a:pPr>
              <a:lnSpc>
                <a:spcPct val="100000"/>
              </a:lnSpc>
            </a:pPr>
            <a:endParaRPr lang="en-US" dirty="0">
              <a:solidFill>
                <a:srgbClr val="FFFFFF"/>
              </a:solidFill>
            </a:endParaRPr>
          </a:p>
          <a:p>
            <a:pPr>
              <a:lnSpc>
                <a:spcPct val="100000"/>
              </a:lnSpc>
            </a:pPr>
            <a:endParaRPr lang="en-US" sz="1000" dirty="0">
              <a:solidFill>
                <a:srgbClr val="FFFFFF"/>
              </a:solidFill>
            </a:endParaRPr>
          </a:p>
          <a:p>
            <a:pPr>
              <a:lnSpc>
                <a:spcPct val="100000"/>
              </a:lnSpc>
            </a:pPr>
            <a:endParaRPr lang="en-US" sz="1000" dirty="0">
              <a:solidFill>
                <a:srgbClr val="FFFFFF"/>
              </a:solidFill>
            </a:endParaRPr>
          </a:p>
        </p:txBody>
      </p:sp>
    </p:spTree>
    <p:extLst>
      <p:ext uri="{BB962C8B-B14F-4D97-AF65-F5344CB8AC3E}">
        <p14:creationId xmlns:p14="http://schemas.microsoft.com/office/powerpoint/2010/main" val="26762430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88501" y="2080648"/>
            <a:ext cx="2831939" cy="1348352"/>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000"/>
              </a:spcBef>
              <a:buNone/>
            </a:pPr>
            <a:r>
              <a:rPr lang="en-US" sz="1700" dirty="0"/>
              <a:t>This screenshot should show the Android emulator phone screen with its apps.</a:t>
            </a:r>
          </a:p>
        </p:txBody>
      </p:sp>
      <p:pic>
        <p:nvPicPr>
          <p:cNvPr id="2" name="Picture 1">
            <a:extLst>
              <a:ext uri="{FF2B5EF4-FFF2-40B4-BE49-F238E27FC236}">
                <a16:creationId xmlns:a16="http://schemas.microsoft.com/office/drawing/2014/main" id="{C22E3F8F-AAB2-F83E-CC11-1B4BDF2440C1}"/>
              </a:ext>
            </a:extLst>
          </p:cNvPr>
          <p:cNvPicPr>
            <a:picLocks noChangeAspect="1"/>
          </p:cNvPicPr>
          <p:nvPr/>
        </p:nvPicPr>
        <p:blipFill rotWithShape="1">
          <a:blip r:embed="rId3"/>
          <a:srcRect t="11166"/>
          <a:stretch/>
        </p:blipFill>
        <p:spPr>
          <a:xfrm>
            <a:off x="4391696" y="955271"/>
            <a:ext cx="6993755" cy="4038341"/>
          </a:xfrm>
          <a:prstGeom prst="rect">
            <a:avLst/>
          </a:prstGeo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6559640" y="5212771"/>
            <a:ext cx="2691671" cy="804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pPr>
            <a:r>
              <a:rPr lang="en-US" sz="1600" dirty="0">
                <a:latin typeface="+mn-lt"/>
                <a:ea typeface="+mn-ea"/>
                <a:cs typeface="+mn-cs"/>
              </a:rPr>
              <a:t>Accessing the Android Emulator</a:t>
            </a:r>
          </a:p>
        </p:txBody>
      </p:sp>
    </p:spTree>
    <p:extLst>
      <p:ext uri="{BB962C8B-B14F-4D97-AF65-F5344CB8AC3E}">
        <p14:creationId xmlns:p14="http://schemas.microsoft.com/office/powerpoint/2010/main" val="378367068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PU with binary numbers and blueprint">
            <a:extLst>
              <a:ext uri="{FF2B5EF4-FFF2-40B4-BE49-F238E27FC236}">
                <a16:creationId xmlns:a16="http://schemas.microsoft.com/office/drawing/2014/main" id="{F98D15DA-4B52-3778-39D6-61B969388D7A}"/>
              </a:ext>
            </a:extLst>
          </p:cNvPr>
          <p:cNvPicPr>
            <a:picLocks noChangeAspect="1"/>
          </p:cNvPicPr>
          <p:nvPr/>
        </p:nvPicPr>
        <p:blipFill rotWithShape="1">
          <a:blip r:embed="rId2"/>
          <a:srcRect l="27918" r="22985"/>
          <a:stretch/>
        </p:blipFill>
        <p:spPr>
          <a:xfrm>
            <a:off x="-1" y="10"/>
            <a:ext cx="5985983" cy="6857990"/>
          </a:xfrm>
          <a:prstGeom prst="rect">
            <a:avLst/>
          </a:prstGeom>
        </p:spPr>
      </p:pic>
      <p:grpSp>
        <p:nvGrpSpPr>
          <p:cNvPr id="28" name="Group 27">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29" name="Picture 28">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30" name="Picture 29">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Content Placeholder 2"/>
          <p:cNvSpPr>
            <a:spLocks noGrp="1"/>
          </p:cNvSpPr>
          <p:nvPr>
            <p:ph idx="1"/>
          </p:nvPr>
        </p:nvSpPr>
        <p:spPr>
          <a:xfrm>
            <a:off x="6400812" y="681926"/>
            <a:ext cx="5332164" cy="5332688"/>
          </a:xfrm>
        </p:spPr>
        <p:txBody>
          <a:bodyPr>
            <a:normAutofit fontScale="62500" lnSpcReduction="20000"/>
          </a:bodyPr>
          <a:lstStyle/>
          <a:p>
            <a:pPr>
              <a:lnSpc>
                <a:spcPct val="100000"/>
              </a:lnSpc>
              <a:buNone/>
            </a:pPr>
            <a:r>
              <a:rPr lang="en-US" sz="2400" dirty="0">
                <a:solidFill>
                  <a:srgbClr val="FFFFFF"/>
                </a:solidFill>
                <a:latin typeface="Georgia" panose="02040502050405020303" pitchFamily="18" charset="0"/>
                <a:ea typeface="Georgia" panose="02040502050405020303" pitchFamily="18" charset="0"/>
                <a:cs typeface="Georgia" panose="02040502050405020303" pitchFamily="18" charset="0"/>
              </a:rPr>
              <a:t>What is Android SDK? What is it used for? </a:t>
            </a:r>
          </a:p>
          <a:p>
            <a:pPr>
              <a:lnSpc>
                <a:spcPct val="100000"/>
              </a:lnSpc>
              <a:buNone/>
            </a:pPr>
            <a:endParaRPr lang="en-US" sz="2400" dirty="0">
              <a:solidFill>
                <a:srgbClr val="FFFFFF"/>
              </a:solidFill>
              <a:latin typeface="Georgia" panose="02040502050405020303" pitchFamily="18" charset="0"/>
            </a:endParaRPr>
          </a:p>
          <a:p>
            <a:pPr>
              <a:lnSpc>
                <a:spcPct val="100000"/>
              </a:lnSpc>
              <a:buNone/>
            </a:pPr>
            <a:r>
              <a:rPr lang="en-US" sz="2400" dirty="0">
                <a:solidFill>
                  <a:srgbClr val="FFFFFF"/>
                </a:solidFill>
                <a:latin typeface="Georgia" panose="02040502050405020303" pitchFamily="18" charset="0"/>
              </a:rPr>
              <a:t>Answer:</a:t>
            </a:r>
          </a:p>
          <a:p>
            <a:pPr>
              <a:lnSpc>
                <a:spcPct val="100000"/>
              </a:lnSpc>
              <a:buNone/>
            </a:pPr>
            <a:endParaRPr lang="en-US" sz="2400" dirty="0">
              <a:solidFill>
                <a:srgbClr val="FFFFFF"/>
              </a:solidFill>
              <a:latin typeface="Georgia" panose="02040502050405020303" pitchFamily="18" charset="0"/>
            </a:endParaRPr>
          </a:p>
          <a:p>
            <a:pPr>
              <a:lnSpc>
                <a:spcPct val="100000"/>
              </a:lnSpc>
              <a:buNone/>
            </a:pPr>
            <a:r>
              <a:rPr lang="en-US" sz="2400" dirty="0">
                <a:solidFill>
                  <a:srgbClr val="FFFFFF"/>
                </a:solidFill>
                <a:latin typeface="Georgia" panose="02040502050405020303" pitchFamily="18" charset="0"/>
              </a:rPr>
              <a:t>Android SDK is a software development kit that can develop applications on an android platform. Things within the SDK include:</a:t>
            </a:r>
          </a:p>
          <a:p>
            <a:pPr>
              <a:lnSpc>
                <a:spcPct val="100000"/>
              </a:lnSpc>
              <a:buNone/>
            </a:pPr>
            <a:endParaRPr lang="en-US" sz="2400" dirty="0">
              <a:solidFill>
                <a:srgbClr val="FFFFFF"/>
              </a:solidFill>
              <a:latin typeface="Georgia" panose="02040502050405020303" pitchFamily="18" charset="0"/>
            </a:endParaRPr>
          </a:p>
          <a:p>
            <a:pPr>
              <a:lnSpc>
                <a:spcPct val="100000"/>
              </a:lnSpc>
            </a:pPr>
            <a:r>
              <a:rPr lang="en-US" sz="2400" dirty="0">
                <a:solidFill>
                  <a:srgbClr val="FFFFFF"/>
                </a:solidFill>
                <a:latin typeface="Georgia" panose="02040502050405020303" pitchFamily="18" charset="0"/>
              </a:rPr>
              <a:t>Debugging, libraries, handset emulator, documentation, sample code, tutorials, &amp; relevant documentation for the android program interface (APIs) </a:t>
            </a:r>
          </a:p>
          <a:p>
            <a:pPr>
              <a:lnSpc>
                <a:spcPct val="100000"/>
              </a:lnSpc>
            </a:pPr>
            <a:r>
              <a:rPr lang="en-US" sz="2400" dirty="0">
                <a:solidFill>
                  <a:srgbClr val="FFFFFF"/>
                </a:solidFill>
                <a:latin typeface="Georgia" panose="02040502050405020303" pitchFamily="18" charset="0"/>
              </a:rPr>
              <a:t>Android SDK is used to run, debug, build and test android applications. </a:t>
            </a:r>
          </a:p>
          <a:p>
            <a:pPr>
              <a:lnSpc>
                <a:spcPct val="100000"/>
              </a:lnSpc>
              <a:buNone/>
            </a:pPr>
            <a:endParaRPr lang="en-US" sz="2400" dirty="0">
              <a:solidFill>
                <a:srgbClr val="FFFFFF"/>
              </a:solidFill>
              <a:latin typeface="Georgia" panose="02040502050405020303" pitchFamily="18" charset="0"/>
            </a:endParaRPr>
          </a:p>
          <a:p>
            <a:pPr>
              <a:lnSpc>
                <a:spcPct val="100000"/>
              </a:lnSpc>
              <a:buNone/>
            </a:pPr>
            <a:r>
              <a:rPr lang="en-US" sz="2400" dirty="0">
                <a:solidFill>
                  <a:srgbClr val="FFFFFF"/>
                </a:solidFill>
                <a:latin typeface="Georgia" panose="02040502050405020303" pitchFamily="18" charset="0"/>
              </a:rPr>
              <a:t>References:</a:t>
            </a:r>
          </a:p>
          <a:p>
            <a:pPr>
              <a:lnSpc>
                <a:spcPct val="100000"/>
              </a:lnSpc>
              <a:buNone/>
            </a:pPr>
            <a:r>
              <a:rPr lang="en-US" sz="2400" dirty="0">
                <a:solidFill>
                  <a:srgbClr val="FFFFFF"/>
                </a:solidFill>
                <a:latin typeface="Georgia" panose="02040502050405020303" pitchFamily="18" charset="0"/>
              </a:rPr>
              <a:t>1. </a:t>
            </a:r>
            <a:r>
              <a:rPr lang="en-US" sz="2400" dirty="0">
                <a:solidFill>
                  <a:srgbClr val="FFFFFF"/>
                </a:solidFill>
                <a:latin typeface="Georgia" panose="02040502050405020303" pitchFamily="18" charset="0"/>
                <a:hlinkClick r:id="rId4"/>
              </a:rPr>
              <a:t>https://www.edureka.co/blog/android-sdk-tutorial/#:~:text=The%20Android%20SDK%20(Software%20Development,goes%20as%20smoothly%20as%20possible.</a:t>
            </a:r>
            <a:endParaRPr lang="en-US" sz="2400" dirty="0">
              <a:solidFill>
                <a:srgbClr val="FFFFFF"/>
              </a:solidFill>
              <a:latin typeface="Georgia" panose="02040502050405020303" pitchFamily="18" charset="0"/>
            </a:endParaRPr>
          </a:p>
          <a:p>
            <a:pPr>
              <a:lnSpc>
                <a:spcPct val="100000"/>
              </a:lnSpc>
              <a:buNone/>
            </a:pPr>
            <a:r>
              <a:rPr lang="en-US" sz="2400" dirty="0">
                <a:solidFill>
                  <a:srgbClr val="FFFFFF"/>
                </a:solidFill>
                <a:latin typeface="Georgia" panose="02040502050405020303" pitchFamily="18" charset="0"/>
              </a:rPr>
              <a:t>2. </a:t>
            </a:r>
            <a:r>
              <a:rPr lang="en-US" sz="2400" dirty="0">
                <a:solidFill>
                  <a:srgbClr val="FFFFFF"/>
                </a:solidFill>
                <a:latin typeface="Georgia" panose="02040502050405020303" pitchFamily="18" charset="0"/>
                <a:hlinkClick r:id="rId5"/>
              </a:rPr>
              <a:t>https://www.youtube.com/watch?v=676FMfkYxOk</a:t>
            </a:r>
            <a:endParaRPr lang="en-US" sz="2400" dirty="0">
              <a:solidFill>
                <a:srgbClr val="FFFFFF"/>
              </a:solidFill>
              <a:latin typeface="Georgia" panose="02040502050405020303" pitchFamily="18" charset="0"/>
            </a:endParaRPr>
          </a:p>
          <a:p>
            <a:pPr>
              <a:lnSpc>
                <a:spcPct val="100000"/>
              </a:lnSpc>
              <a:buNone/>
            </a:pPr>
            <a:endParaRPr lang="en-US" sz="500" dirty="0">
              <a:solidFill>
                <a:srgbClr val="FFFFFF"/>
              </a:solidFill>
            </a:endParaRPr>
          </a:p>
        </p:txBody>
      </p:sp>
    </p:spTree>
    <p:extLst>
      <p:ext uri="{BB962C8B-B14F-4D97-AF65-F5344CB8AC3E}">
        <p14:creationId xmlns:p14="http://schemas.microsoft.com/office/powerpoint/2010/main" val="321023433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Question mark on green pastel background">
            <a:extLst>
              <a:ext uri="{FF2B5EF4-FFF2-40B4-BE49-F238E27FC236}">
                <a16:creationId xmlns:a16="http://schemas.microsoft.com/office/drawing/2014/main" id="{85963FE2-70DE-617D-2BDF-2BBD18D109C6}"/>
              </a:ext>
            </a:extLst>
          </p:cNvPr>
          <p:cNvPicPr>
            <a:picLocks noChangeAspect="1"/>
          </p:cNvPicPr>
          <p:nvPr/>
        </p:nvPicPr>
        <p:blipFill rotWithShape="1">
          <a:blip r:embed="rId2">
            <a:alphaModFix amt="60000"/>
          </a:blip>
          <a:srcRect t="12498" r="-1" b="12497"/>
          <a:stretch/>
        </p:blipFill>
        <p:spPr>
          <a:xfrm>
            <a:off x="20" y="10"/>
            <a:ext cx="12188932" cy="6856614"/>
          </a:xfrm>
          <a:prstGeom prst="rect">
            <a:avLst/>
          </a:prstGeom>
        </p:spPr>
      </p:pic>
      <p:grpSp>
        <p:nvGrpSpPr>
          <p:cNvPr id="16" name="Group 15">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7" name="Picture 16">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8" name="Picture 17">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Content Placeholder 2"/>
          <p:cNvSpPr>
            <a:spLocks noGrp="1"/>
          </p:cNvSpPr>
          <p:nvPr>
            <p:ph idx="1"/>
          </p:nvPr>
        </p:nvSpPr>
        <p:spPr>
          <a:xfrm>
            <a:off x="1219202" y="381001"/>
            <a:ext cx="9954076" cy="5562599"/>
          </a:xfrm>
        </p:spPr>
        <p:txBody>
          <a:bodyPr anchor="ctr">
            <a:normAutofit/>
          </a:bodyPr>
          <a:lstStyle/>
          <a:p>
            <a:pPr marL="0" indent="0" algn="ctr">
              <a:lnSpc>
                <a:spcPct val="100000"/>
              </a:lnSpc>
              <a:spcBef>
                <a:spcPts val="0"/>
              </a:spcBef>
              <a:spcAft>
                <a:spcPts val="1590"/>
              </a:spcAft>
              <a:buNone/>
            </a:pP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What does the </a:t>
            </a:r>
            <a:r>
              <a:rPr lang="en-US" sz="2000" i="1" dirty="0" err="1">
                <a:solidFill>
                  <a:srgbClr val="FFFFFF"/>
                </a:solidFill>
                <a:latin typeface="Georgia" panose="02040502050405020303" pitchFamily="18" charset="0"/>
                <a:ea typeface="Georgia" panose="02040502050405020303" pitchFamily="18" charset="0"/>
                <a:cs typeface="Georgia" panose="02040502050405020303" pitchFamily="18" charset="0"/>
              </a:rPr>
              <a:t>com.android.phone</a:t>
            </a:r>
            <a:r>
              <a:rPr lang="en-US" sz="2000" dirty="0">
                <a:solidFill>
                  <a:srgbClr val="FFFFFF"/>
                </a:solidFill>
                <a:latin typeface="Georgia" panose="02040502050405020303" pitchFamily="18" charset="0"/>
                <a:ea typeface="Georgia" panose="02040502050405020303" pitchFamily="18" charset="0"/>
                <a:cs typeface="Georgia" panose="02040502050405020303" pitchFamily="18" charset="0"/>
              </a:rPr>
              <a:t> process represent?</a:t>
            </a:r>
          </a:p>
          <a:p>
            <a:pPr algn="ctr">
              <a:lnSpc>
                <a:spcPct val="100000"/>
              </a:lnSpc>
              <a:buNone/>
            </a:pPr>
            <a:r>
              <a:rPr lang="en-US" sz="2000" dirty="0">
                <a:solidFill>
                  <a:srgbClr val="FFFFFF"/>
                </a:solidFill>
                <a:latin typeface="Georgia" panose="02040502050405020303" pitchFamily="18" charset="0"/>
              </a:rPr>
              <a:t>Answer: It means that you can not use the application because of various issues such as bugs. This process represents the functionality of the phone. </a:t>
            </a:r>
          </a:p>
          <a:p>
            <a:pPr algn="ctr">
              <a:lnSpc>
                <a:spcPct val="100000"/>
              </a:lnSpc>
              <a:buNone/>
            </a:pPr>
            <a:endParaRPr lang="en-US" sz="2000" dirty="0">
              <a:solidFill>
                <a:srgbClr val="FFFFFF"/>
              </a:solidFill>
              <a:latin typeface="Georgia" panose="02040502050405020303" pitchFamily="18" charset="0"/>
            </a:endParaRPr>
          </a:p>
          <a:p>
            <a:pPr algn="ctr">
              <a:lnSpc>
                <a:spcPct val="100000"/>
              </a:lnSpc>
              <a:buNone/>
            </a:pPr>
            <a:endParaRPr lang="en-US" sz="2000" dirty="0">
              <a:solidFill>
                <a:srgbClr val="FFFFFF"/>
              </a:solidFill>
              <a:latin typeface="Georgia" panose="02040502050405020303" pitchFamily="18" charset="0"/>
            </a:endParaRPr>
          </a:p>
          <a:p>
            <a:pPr algn="ctr">
              <a:lnSpc>
                <a:spcPct val="100000"/>
              </a:lnSpc>
              <a:buNone/>
            </a:pPr>
            <a:r>
              <a:rPr lang="en-US" sz="2000" dirty="0">
                <a:solidFill>
                  <a:srgbClr val="FFFFFF"/>
                </a:solidFill>
                <a:latin typeface="Georgia" panose="02040502050405020303" pitchFamily="18" charset="0"/>
              </a:rPr>
              <a:t>References:</a:t>
            </a:r>
          </a:p>
          <a:p>
            <a:pPr algn="ctr">
              <a:lnSpc>
                <a:spcPct val="100000"/>
              </a:lnSpc>
              <a:buNone/>
            </a:pPr>
            <a:r>
              <a:rPr lang="en-US" sz="2000" dirty="0">
                <a:solidFill>
                  <a:srgbClr val="FFFFFF"/>
                </a:solidFill>
                <a:latin typeface="Georgia" panose="02040502050405020303" pitchFamily="18" charset="0"/>
              </a:rPr>
              <a:t>1. </a:t>
            </a:r>
            <a:r>
              <a:rPr lang="en-US" sz="2000" dirty="0">
                <a:solidFill>
                  <a:srgbClr val="FFFFFF"/>
                </a:solidFill>
                <a:latin typeface="Georgia" panose="02040502050405020303" pitchFamily="18" charset="0"/>
                <a:hlinkClick r:id="rId5"/>
              </a:rPr>
              <a:t>https://www.aiseesoft.com/solution/unfortunately-the-process-com-android-phone-has-stopped.html</a:t>
            </a:r>
            <a:endParaRPr lang="en-US" sz="2000" dirty="0">
              <a:solidFill>
                <a:srgbClr val="FFFFFF"/>
              </a:solidFill>
              <a:latin typeface="Georgia" panose="02040502050405020303" pitchFamily="18" charset="0"/>
            </a:endParaRPr>
          </a:p>
          <a:p>
            <a:pPr algn="ctr">
              <a:lnSpc>
                <a:spcPct val="100000"/>
              </a:lnSpc>
              <a:buNone/>
            </a:pPr>
            <a:r>
              <a:rPr lang="en-US" sz="2000" dirty="0">
                <a:solidFill>
                  <a:srgbClr val="FFFFFF"/>
                </a:solidFill>
                <a:latin typeface="Georgia" panose="02040502050405020303" pitchFamily="18" charset="0"/>
              </a:rPr>
              <a:t>2. </a:t>
            </a:r>
            <a:r>
              <a:rPr lang="en-US" sz="2000" dirty="0">
                <a:solidFill>
                  <a:srgbClr val="FFFFFF"/>
                </a:solidFill>
                <a:latin typeface="Georgia" panose="02040502050405020303" pitchFamily="18" charset="0"/>
                <a:hlinkClick r:id="rId6"/>
              </a:rPr>
              <a:t>https://www.youtube.com/watch?v=Rsf1LO7BL2Y</a:t>
            </a:r>
            <a:endParaRPr lang="en-US" sz="2000" dirty="0">
              <a:solidFill>
                <a:srgbClr val="FFFFFF"/>
              </a:solidFill>
              <a:latin typeface="Georgia" panose="02040502050405020303" pitchFamily="18" charset="0"/>
            </a:endParaRPr>
          </a:p>
          <a:p>
            <a:pPr algn="ctr">
              <a:lnSpc>
                <a:spcPct val="100000"/>
              </a:lnSpc>
              <a:buNone/>
            </a:pPr>
            <a:endParaRPr lang="en-US" sz="1100" dirty="0">
              <a:solidFill>
                <a:srgbClr val="FFFFFF"/>
              </a:solidFill>
            </a:endParaRPr>
          </a:p>
        </p:txBody>
      </p:sp>
    </p:spTree>
    <p:extLst>
      <p:ext uri="{BB962C8B-B14F-4D97-AF65-F5344CB8AC3E}">
        <p14:creationId xmlns:p14="http://schemas.microsoft.com/office/powerpoint/2010/main" val="326158272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4710678" y="5876455"/>
            <a:ext cx="6712268" cy="50464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pPr>
            <a:r>
              <a:rPr lang="en-US" sz="1600" dirty="0">
                <a:latin typeface="+mn-lt"/>
                <a:ea typeface="+mn-ea"/>
                <a:cs typeface="+mn-cs"/>
              </a:rPr>
              <a:t>Using Mobile Remote Shell</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845904" y="2014831"/>
            <a:ext cx="1943493" cy="201930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that the </a:t>
            </a:r>
            <a:r>
              <a:rPr lang="en-US" sz="1600" i="1" dirty="0"/>
              <a:t>file.txt </a:t>
            </a:r>
            <a:r>
              <a:rPr lang="en-US" sz="1600" dirty="0"/>
              <a:t>file is present in the target directory.</a:t>
            </a:r>
          </a:p>
        </p:txBody>
      </p:sp>
      <p:pic>
        <p:nvPicPr>
          <p:cNvPr id="4" name="Picture 3">
            <a:extLst>
              <a:ext uri="{FF2B5EF4-FFF2-40B4-BE49-F238E27FC236}">
                <a16:creationId xmlns:a16="http://schemas.microsoft.com/office/drawing/2014/main" id="{0468650C-FE9C-AD01-D13B-CA9CD36593C9}"/>
              </a:ext>
            </a:extLst>
          </p:cNvPr>
          <p:cNvPicPr>
            <a:picLocks noChangeAspect="1"/>
          </p:cNvPicPr>
          <p:nvPr/>
        </p:nvPicPr>
        <p:blipFill>
          <a:blip r:embed="rId2"/>
          <a:stretch>
            <a:fillRect/>
          </a:stretch>
        </p:blipFill>
        <p:spPr>
          <a:xfrm>
            <a:off x="4588753" y="729222"/>
            <a:ext cx="6712268" cy="4893356"/>
          </a:xfrm>
          <a:prstGeom prst="rect">
            <a:avLst/>
          </a:prstGeom>
        </p:spPr>
      </p:pic>
    </p:spTree>
    <p:extLst>
      <p:ext uri="{BB962C8B-B14F-4D97-AF65-F5344CB8AC3E}">
        <p14:creationId xmlns:p14="http://schemas.microsoft.com/office/powerpoint/2010/main" val="33099534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5019335" y="5491276"/>
            <a:ext cx="6712268" cy="50464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pPr>
            <a:r>
              <a:rPr lang="en-US" sz="1600" dirty="0">
                <a:latin typeface="+mn-lt"/>
                <a:ea typeface="+mn-ea"/>
                <a:cs typeface="+mn-cs"/>
              </a:rPr>
              <a:t>Using Mobile Remote Shell</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079939" y="2184578"/>
            <a:ext cx="1943493" cy="2019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1) the </a:t>
            </a:r>
            <a:r>
              <a:rPr lang="en-US" sz="1600" i="1" dirty="0" err="1"/>
              <a:t>abd</a:t>
            </a:r>
            <a:r>
              <a:rPr lang="en-US" sz="1600" i="1" dirty="0"/>
              <a:t> pull </a:t>
            </a:r>
            <a:r>
              <a:rPr lang="en-US" sz="1600" dirty="0"/>
              <a:t>command and 2) the copied over file in the target directory.</a:t>
            </a:r>
          </a:p>
        </p:txBody>
      </p:sp>
      <p:pic>
        <p:nvPicPr>
          <p:cNvPr id="9" name="Picture 8">
            <a:extLst>
              <a:ext uri="{FF2B5EF4-FFF2-40B4-BE49-F238E27FC236}">
                <a16:creationId xmlns:a16="http://schemas.microsoft.com/office/drawing/2014/main" id="{DAE35830-8D47-B854-3EB6-7D8829715E48}"/>
              </a:ext>
            </a:extLst>
          </p:cNvPr>
          <p:cNvPicPr>
            <a:picLocks noChangeAspect="1"/>
          </p:cNvPicPr>
          <p:nvPr/>
        </p:nvPicPr>
        <p:blipFill>
          <a:blip r:embed="rId2"/>
          <a:stretch>
            <a:fillRect/>
          </a:stretch>
        </p:blipFill>
        <p:spPr>
          <a:xfrm>
            <a:off x="5019335" y="404719"/>
            <a:ext cx="6133707" cy="4697687"/>
          </a:xfrm>
          <a:prstGeom prst="rect">
            <a:avLst/>
          </a:prstGeom>
        </p:spPr>
      </p:pic>
    </p:spTree>
    <p:extLst>
      <p:ext uri="{BB962C8B-B14F-4D97-AF65-F5344CB8AC3E}">
        <p14:creationId xmlns:p14="http://schemas.microsoft.com/office/powerpoint/2010/main" val="22450039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descr="Many question marks on black background">
            <a:extLst>
              <a:ext uri="{FF2B5EF4-FFF2-40B4-BE49-F238E27FC236}">
                <a16:creationId xmlns:a16="http://schemas.microsoft.com/office/drawing/2014/main" id="{80B52B9B-1A9F-CA4A-BBD5-4B2456D6CD24}"/>
              </a:ext>
            </a:extLst>
          </p:cNvPr>
          <p:cNvPicPr>
            <a:picLocks noChangeAspect="1"/>
          </p:cNvPicPr>
          <p:nvPr/>
        </p:nvPicPr>
        <p:blipFill rotWithShape="1">
          <a:blip r:embed="rId2">
            <a:alphaModFix amt="60000"/>
          </a:blip>
          <a:srcRect t="7782" r="-1" b="-1"/>
          <a:stretch/>
        </p:blipFill>
        <p:spPr>
          <a:xfrm>
            <a:off x="20" y="10"/>
            <a:ext cx="12188932" cy="6856614"/>
          </a:xfrm>
          <a:prstGeom prst="rect">
            <a:avLst/>
          </a:prstGeom>
        </p:spPr>
      </p:pic>
      <p:sp>
        <p:nvSpPr>
          <p:cNvPr id="3" name="Content Placeholder 2"/>
          <p:cNvSpPr>
            <a:spLocks noGrp="1"/>
          </p:cNvSpPr>
          <p:nvPr>
            <p:ph idx="1"/>
          </p:nvPr>
        </p:nvSpPr>
        <p:spPr>
          <a:xfrm>
            <a:off x="1219202" y="216976"/>
            <a:ext cx="9954076" cy="5726624"/>
          </a:xfrm>
        </p:spPr>
        <p:txBody>
          <a:bodyPr anchor="ctr">
            <a:normAutofit/>
          </a:bodyPr>
          <a:lstStyle/>
          <a:p>
            <a:pPr marL="0" indent="0" algn="ctr">
              <a:lnSpc>
                <a:spcPct val="100000"/>
              </a:lnSpc>
              <a:spcBef>
                <a:spcPts val="0"/>
              </a:spcBef>
              <a:spcAft>
                <a:spcPts val="1590"/>
              </a:spcAft>
              <a:buNone/>
            </a:pPr>
            <a:r>
              <a:rPr lang="en-US" sz="2400" dirty="0">
                <a:solidFill>
                  <a:srgbClr val="FFFFFF"/>
                </a:solidFill>
                <a:latin typeface="Times New Roman" panose="02020603050405020304" pitchFamily="18" charset="0"/>
                <a:ea typeface="Georgia" panose="02040502050405020303" pitchFamily="18" charset="0"/>
                <a:cs typeface="Times New Roman" panose="02020603050405020304" pitchFamily="18" charset="0"/>
              </a:rPr>
              <a:t>Examine the content of </a:t>
            </a:r>
            <a:r>
              <a:rPr lang="en-US" sz="2400" dirty="0" err="1">
                <a:solidFill>
                  <a:srgbClr val="FFFFFF"/>
                </a:solidFill>
                <a:latin typeface="Times New Roman" panose="02020603050405020304" pitchFamily="18" charset="0"/>
                <a:ea typeface="Georgia" panose="02040502050405020303" pitchFamily="18" charset="0"/>
                <a:cs typeface="Times New Roman" panose="02020603050405020304" pitchFamily="18" charset="0"/>
              </a:rPr>
              <a:t>init.rc</a:t>
            </a:r>
            <a:r>
              <a:rPr lang="en-US" sz="2400" dirty="0">
                <a:solidFill>
                  <a:srgbClr val="FFFFFF"/>
                </a:solidFill>
                <a:latin typeface="Times New Roman" panose="02020603050405020304" pitchFamily="18" charset="0"/>
                <a:ea typeface="Georgia" panose="02040502050405020303" pitchFamily="18" charset="0"/>
                <a:cs typeface="Times New Roman" panose="02020603050405020304" pitchFamily="18" charset="0"/>
              </a:rPr>
              <a:t> file on local machine by using the nano </a:t>
            </a:r>
            <a:r>
              <a:rPr lang="en-US" sz="2400" dirty="0" err="1">
                <a:solidFill>
                  <a:srgbClr val="FFFFFF"/>
                </a:solidFill>
                <a:latin typeface="Times New Roman" panose="02020603050405020304" pitchFamily="18" charset="0"/>
                <a:ea typeface="Georgia" panose="02040502050405020303" pitchFamily="18" charset="0"/>
                <a:cs typeface="Times New Roman" panose="02020603050405020304" pitchFamily="18" charset="0"/>
              </a:rPr>
              <a:t>init.rc</a:t>
            </a:r>
            <a:r>
              <a:rPr lang="en-US" sz="2400" dirty="0">
                <a:solidFill>
                  <a:srgbClr val="FFFFFF"/>
                </a:solidFill>
                <a:latin typeface="Times New Roman" panose="02020603050405020304" pitchFamily="18" charset="0"/>
                <a:ea typeface="Georgia" panose="02040502050405020303" pitchFamily="18" charset="0"/>
                <a:cs typeface="Times New Roman" panose="02020603050405020304" pitchFamily="18" charset="0"/>
              </a:rPr>
              <a:t> command. Explain the purpose of the file. </a:t>
            </a:r>
          </a:p>
          <a:p>
            <a:pPr marL="0" indent="0" algn="ctr">
              <a:lnSpc>
                <a:spcPct val="100000"/>
              </a:lnSpc>
              <a:spcBef>
                <a:spcPts val="0"/>
              </a:spcBef>
              <a:spcAft>
                <a:spcPts val="1590"/>
              </a:spcAft>
              <a:buNone/>
            </a:pPr>
            <a:r>
              <a:rPr lang="en-US" sz="2400" dirty="0">
                <a:solidFill>
                  <a:srgbClr val="FFFFFF"/>
                </a:solidFill>
                <a:latin typeface="Times New Roman" panose="02020603050405020304" pitchFamily="18" charset="0"/>
                <a:cs typeface="Times New Roman" panose="02020603050405020304" pitchFamily="18" charset="0"/>
              </a:rPr>
              <a:t>Answer: The </a:t>
            </a:r>
            <a:r>
              <a:rPr lang="en-US" sz="2400" dirty="0" err="1">
                <a:solidFill>
                  <a:srgbClr val="FFFFFF"/>
                </a:solidFill>
                <a:latin typeface="Times New Roman" panose="02020603050405020304" pitchFamily="18" charset="0"/>
                <a:cs typeface="Times New Roman" panose="02020603050405020304" pitchFamily="18" charset="0"/>
              </a:rPr>
              <a:t>init</a:t>
            </a:r>
            <a:r>
              <a:rPr lang="en-US" sz="2400" dirty="0">
                <a:solidFill>
                  <a:srgbClr val="FFFFFF"/>
                </a:solidFill>
                <a:latin typeface="Times New Roman" panose="02020603050405020304" pitchFamily="18" charset="0"/>
                <a:cs typeface="Times New Roman" panose="02020603050405020304" pitchFamily="18" charset="0"/>
              </a:rPr>
              <a:t> file is a key component that deals with the booting process of android systems. It’s job is to initialize instructions. </a:t>
            </a:r>
          </a:p>
          <a:p>
            <a:pPr algn="ctr">
              <a:lnSpc>
                <a:spcPct val="100000"/>
              </a:lnSpc>
              <a:buNone/>
            </a:pPr>
            <a:endParaRPr lang="en-US" sz="2400" dirty="0">
              <a:solidFill>
                <a:srgbClr val="FFFFFF"/>
              </a:solidFill>
              <a:latin typeface="Times New Roman" panose="02020603050405020304" pitchFamily="18" charset="0"/>
              <a:cs typeface="Times New Roman" panose="02020603050405020304" pitchFamily="18" charset="0"/>
            </a:endParaRPr>
          </a:p>
          <a:p>
            <a:pPr algn="ctr">
              <a:lnSpc>
                <a:spcPct val="100000"/>
              </a:lnSpc>
              <a:buNone/>
            </a:pPr>
            <a:r>
              <a:rPr lang="en-US" sz="2400" dirty="0">
                <a:solidFill>
                  <a:srgbClr val="FFFFFF"/>
                </a:solidFill>
                <a:latin typeface="Times New Roman" panose="02020603050405020304" pitchFamily="18" charset="0"/>
                <a:cs typeface="Times New Roman" panose="02020603050405020304" pitchFamily="18" charset="0"/>
              </a:rPr>
              <a:t>References:</a:t>
            </a:r>
          </a:p>
          <a:p>
            <a:pPr algn="ctr">
              <a:lnSpc>
                <a:spcPct val="100000"/>
              </a:lnSpc>
              <a:buAutoNum type="arabicPeriod"/>
            </a:pPr>
            <a:r>
              <a:rPr lang="en-US" sz="2400" dirty="0">
                <a:solidFill>
                  <a:srgbClr val="FFFFFF"/>
                </a:solidFill>
                <a:latin typeface="Times New Roman" panose="02020603050405020304" pitchFamily="18" charset="0"/>
                <a:cs typeface="Times New Roman" panose="02020603050405020304" pitchFamily="18" charset="0"/>
                <a:hlinkClick r:id="rId3"/>
              </a:rPr>
              <a:t>https://community.nxp.com/t5/i-MX-Processors-Knowledge-Base/What-is-inside-the-init-rc-and-what-is-it-used-for/ta-p/1106360</a:t>
            </a:r>
            <a:endParaRPr lang="en-US" sz="2400" dirty="0">
              <a:solidFill>
                <a:srgbClr val="FFFFFF"/>
              </a:solidFill>
              <a:latin typeface="Times New Roman" panose="02020603050405020304" pitchFamily="18" charset="0"/>
              <a:cs typeface="Times New Roman" panose="02020603050405020304" pitchFamily="18" charset="0"/>
            </a:endParaRPr>
          </a:p>
          <a:p>
            <a:pPr algn="ctr">
              <a:lnSpc>
                <a:spcPct val="100000"/>
              </a:lnSpc>
              <a:buAutoNum type="arabicPeriod"/>
            </a:pPr>
            <a:endParaRPr lang="en-US" sz="2400" dirty="0">
              <a:solidFill>
                <a:srgbClr val="FFFFFF"/>
              </a:solidFill>
              <a:latin typeface="Times New Roman" panose="02020603050405020304" pitchFamily="18" charset="0"/>
              <a:cs typeface="Times New Roman" panose="02020603050405020304" pitchFamily="18" charset="0"/>
            </a:endParaRPr>
          </a:p>
          <a:p>
            <a:pPr algn="ctr">
              <a:lnSpc>
                <a:spcPct val="100000"/>
              </a:lnSpc>
              <a:buNone/>
            </a:pPr>
            <a:r>
              <a:rPr lang="en-US" sz="2400" dirty="0">
                <a:solidFill>
                  <a:srgbClr val="FFFFFF"/>
                </a:solidFill>
                <a:latin typeface="Times New Roman" panose="02020603050405020304" pitchFamily="18" charset="0"/>
                <a:cs typeface="Times New Roman" panose="02020603050405020304" pitchFamily="18" charset="0"/>
              </a:rPr>
              <a:t>2. </a:t>
            </a:r>
            <a:r>
              <a:rPr lang="en-US" sz="2400" dirty="0">
                <a:solidFill>
                  <a:srgbClr val="FFFFFF"/>
                </a:solidFill>
                <a:latin typeface="Times New Roman" panose="02020603050405020304" pitchFamily="18" charset="0"/>
                <a:cs typeface="Times New Roman" panose="02020603050405020304" pitchFamily="18" charset="0"/>
                <a:hlinkClick r:id="rId4"/>
              </a:rPr>
              <a:t>https://www.youtube.com/watch?v=m1Ag4eGlWbU&amp;t=21s</a:t>
            </a:r>
            <a:endParaRPr lang="en-US" sz="2400" dirty="0">
              <a:solidFill>
                <a:srgbClr val="FFFFFF"/>
              </a:solidFill>
              <a:latin typeface="Times New Roman" panose="02020603050405020304" pitchFamily="18" charset="0"/>
              <a:cs typeface="Times New Roman" panose="02020603050405020304" pitchFamily="18" charset="0"/>
            </a:endParaRPr>
          </a:p>
          <a:p>
            <a:pPr algn="ctr">
              <a:lnSpc>
                <a:spcPct val="100000"/>
              </a:lnSpc>
              <a:buNone/>
            </a:pPr>
            <a:endParaRPr lang="en-US" sz="11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35122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F316B2-CA96-4F47-1AE7-39CFB38C7A58}"/>
              </a:ext>
            </a:extLst>
          </p:cNvPr>
          <p:cNvPicPr>
            <a:picLocks noChangeAspect="1"/>
          </p:cNvPicPr>
          <p:nvPr/>
        </p:nvPicPr>
        <p:blipFill rotWithShape="1">
          <a:blip r:embed="rId2"/>
          <a:srcRect t="14853" r="1" b="6859"/>
          <a:stretch/>
        </p:blipFill>
        <p:spPr>
          <a:xfrm>
            <a:off x="1524020" y="10"/>
            <a:ext cx="9171076" cy="4666928"/>
          </a:xfrm>
          <a:prstGeom prst="rect">
            <a:avLst/>
          </a:prstGeo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2127504" y="4551038"/>
            <a:ext cx="3766336" cy="15099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100">
                <a:solidFill>
                  <a:schemeClr val="tx2"/>
                </a:solidFill>
              </a:rPr>
              <a:t>Using the Eclipse IDE</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369688" y="4814509"/>
            <a:ext cx="3694808" cy="1509935"/>
          </a:xfrm>
          <a:prstGeom prst="rect">
            <a:avLst/>
          </a:prstGeom>
        </p:spPr>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90000"/>
              </a:lnSpc>
            </a:pPr>
            <a:r>
              <a:rPr lang="en-US" sz="1600" dirty="0">
                <a:solidFill>
                  <a:schemeClr val="tx2"/>
                </a:solidFill>
              </a:rPr>
              <a:t>This screenshot should show the phone screen with the “</a:t>
            </a:r>
            <a:r>
              <a:rPr lang="en-US" sz="1600" i="1" dirty="0">
                <a:solidFill>
                  <a:schemeClr val="tx2"/>
                </a:solidFill>
              </a:rPr>
              <a:t>Hello world!</a:t>
            </a:r>
            <a:r>
              <a:rPr lang="en-US" sz="1600" dirty="0">
                <a:solidFill>
                  <a:schemeClr val="tx2"/>
                </a:solidFill>
              </a:rPr>
              <a:t>” message. </a:t>
            </a:r>
          </a:p>
          <a:p>
            <a:pPr marL="0" indent="-228600">
              <a:lnSpc>
                <a:spcPct val="90000"/>
              </a:lnSpc>
            </a:pPr>
            <a:r>
              <a:rPr lang="en-US" sz="1600" dirty="0">
                <a:solidFill>
                  <a:schemeClr val="tx2"/>
                </a:solidFill>
              </a:rPr>
              <a:t>Make sure that the screenshot captures the date/time info in the bottom right corner of your computer screen! </a:t>
            </a:r>
          </a:p>
        </p:txBody>
      </p:sp>
    </p:spTree>
    <p:extLst>
      <p:ext uri="{BB962C8B-B14F-4D97-AF65-F5344CB8AC3E}">
        <p14:creationId xmlns:p14="http://schemas.microsoft.com/office/powerpoint/2010/main" val="4348964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theme/theme1.xml><?xml version="1.0" encoding="utf-8"?>
<a:theme xmlns:a="http://schemas.openxmlformats.org/drawingml/2006/main" name="Dappled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1095</TotalTime>
  <Words>1239</Words>
  <Application>Microsoft Macintosh PowerPoint</Application>
  <PresentationFormat>Widescreen</PresentationFormat>
  <Paragraphs>97</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Avenir Next LT Pro</vt:lpstr>
      <vt:lpstr>AvenirNext LT Pro Medium</vt:lpstr>
      <vt:lpstr>Georgia</vt:lpstr>
      <vt:lpstr>Roboto</vt:lpstr>
      <vt:lpstr>Sabon Next LT</vt:lpstr>
      <vt:lpstr>Times New Roman</vt:lpstr>
      <vt:lpstr>DappledVTI</vt:lpstr>
      <vt:lpstr>NETW 411</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Career Skills</vt:lpstr>
      <vt:lpstr>I hope you have enjoyed this slide show presentation.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Tracy  Henderson, Luella</dc:creator>
  <cp:lastModifiedBy>Tracy  Henderson, Luella</cp:lastModifiedBy>
  <cp:revision>1</cp:revision>
  <dcterms:created xsi:type="dcterms:W3CDTF">2024-06-20T06:59:51Z</dcterms:created>
  <dcterms:modified xsi:type="dcterms:W3CDTF">2024-06-21T01:15:40Z</dcterms:modified>
</cp:coreProperties>
</file>